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82" r:id="rId1"/>
  </p:sldMasterIdLst>
  <p:notesMasterIdLst>
    <p:notesMasterId r:id="rId19"/>
  </p:notesMasterIdLst>
  <p:sldIdLst>
    <p:sldId id="256" r:id="rId2"/>
    <p:sldId id="257" r:id="rId3"/>
    <p:sldId id="259" r:id="rId4"/>
    <p:sldId id="258" r:id="rId5"/>
    <p:sldId id="263" r:id="rId6"/>
    <p:sldId id="267" r:id="rId7"/>
    <p:sldId id="274" r:id="rId8"/>
    <p:sldId id="268" r:id="rId9"/>
    <p:sldId id="273" r:id="rId10"/>
    <p:sldId id="276" r:id="rId11"/>
    <p:sldId id="270" r:id="rId12"/>
    <p:sldId id="271" r:id="rId13"/>
    <p:sldId id="272" r:id="rId14"/>
    <p:sldId id="275" r:id="rId15"/>
    <p:sldId id="266" r:id="rId16"/>
    <p:sldId id="269" r:id="rId17"/>
    <p:sldId id="26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saac Winters" initials="IW" lastIdx="1" clrIdx="0">
    <p:extLst>
      <p:ext uri="{19B8F6BF-5375-455C-9EA6-DF929625EA0E}">
        <p15:presenceInfo xmlns:p15="http://schemas.microsoft.com/office/powerpoint/2012/main" userId="8fd539717071917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81E00"/>
    <a:srgbClr val="E63630"/>
    <a:srgbClr val="ED3832"/>
    <a:srgbClr val="AD2622"/>
    <a:srgbClr val="E1352F"/>
    <a:srgbClr val="B22A46"/>
    <a:srgbClr val="192AA1"/>
    <a:srgbClr val="1A2AA0"/>
    <a:srgbClr val="0228D6"/>
    <a:srgbClr val="004D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70" autoAdjust="0"/>
    <p:restoredTop sz="76286" autoAdjust="0"/>
  </p:normalViewPr>
  <p:slideViewPr>
    <p:cSldViewPr snapToGrid="0" snapToObjects="1">
      <p:cViewPr varScale="1">
        <p:scale>
          <a:sx n="65" d="100"/>
          <a:sy n="65" d="100"/>
        </p:scale>
        <p:origin x="1598" y="67"/>
      </p:cViewPr>
      <p:guideLst/>
    </p:cSldViewPr>
  </p:slideViewPr>
  <p:outlineViewPr>
    <p:cViewPr>
      <p:scale>
        <a:sx n="33" d="100"/>
        <a:sy n="33" d="100"/>
      </p:scale>
      <p:origin x="0" y="-3518"/>
    </p:cViewPr>
  </p:outlineViewPr>
  <p:notesTextViewPr>
    <p:cViewPr>
      <p:scale>
        <a:sx n="1" d="1"/>
        <a:sy n="1" d="1"/>
      </p:scale>
      <p:origin x="0" y="0"/>
    </p:cViewPr>
  </p:notesTextViewPr>
  <p:sorterViewPr>
    <p:cViewPr>
      <p:scale>
        <a:sx n="100" d="100"/>
        <a:sy n="100" d="100"/>
      </p:scale>
      <p:origin x="0" y="-470"/>
    </p:cViewPr>
  </p:sorterViewPr>
  <p:notesViewPr>
    <p:cSldViewPr snapToGrid="0" snapToObjects="1">
      <p:cViewPr varScale="1">
        <p:scale>
          <a:sx n="65" d="100"/>
          <a:sy n="65" d="100"/>
        </p:scale>
        <p:origin x="3154" y="5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F3E77A42-A6F7-4B09-B1A3-962BAEADC139}"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D6F3F610-C958-44FB-B6DE-E273975EA396}">
      <dgm:prSet/>
      <dgm:spPr/>
      <dgm:t>
        <a:bodyPr/>
        <a:lstStyle/>
        <a:p>
          <a:r>
            <a:rPr lang="en-US" dirty="0"/>
            <a:t>Does more points equal more wins?</a:t>
          </a:r>
        </a:p>
      </dgm:t>
    </dgm:pt>
    <dgm:pt modelId="{0796A930-79A7-4632-8E51-C48B28A51128}" type="parTrans" cxnId="{E250B583-0728-48D0-9BD2-4265F5B7A041}">
      <dgm:prSet/>
      <dgm:spPr/>
      <dgm:t>
        <a:bodyPr/>
        <a:lstStyle/>
        <a:p>
          <a:endParaRPr lang="en-US"/>
        </a:p>
      </dgm:t>
    </dgm:pt>
    <dgm:pt modelId="{2BE98AB2-0B30-4C0E-A22A-2B6E23F3FDAE}" type="sibTrans" cxnId="{E250B583-0728-48D0-9BD2-4265F5B7A041}">
      <dgm:prSet/>
      <dgm:spPr/>
      <dgm:t>
        <a:bodyPr/>
        <a:lstStyle/>
        <a:p>
          <a:endParaRPr lang="en-US"/>
        </a:p>
      </dgm:t>
    </dgm:pt>
    <dgm:pt modelId="{01FFEF48-6A5E-4F86-A087-6BDBAC7FEB2E}">
      <dgm:prSet/>
      <dgm:spPr/>
      <dgm:t>
        <a:bodyPr/>
        <a:lstStyle/>
        <a:p>
          <a:r>
            <a:rPr lang="en-US" dirty="0"/>
            <a:t>Obtain individual game data set</a:t>
          </a:r>
        </a:p>
      </dgm:t>
    </dgm:pt>
    <dgm:pt modelId="{0ED10914-BA22-4BA1-998F-14F319A3FA99}" type="parTrans" cxnId="{6EC92E20-67AA-4A19-B1BC-DE93062E26DE}">
      <dgm:prSet/>
      <dgm:spPr/>
      <dgm:t>
        <a:bodyPr/>
        <a:lstStyle/>
        <a:p>
          <a:endParaRPr lang="en-US"/>
        </a:p>
      </dgm:t>
    </dgm:pt>
    <dgm:pt modelId="{FF3F0F89-9D0D-42F0-9683-F7647D344D70}" type="sibTrans" cxnId="{6EC92E20-67AA-4A19-B1BC-DE93062E26DE}">
      <dgm:prSet/>
      <dgm:spPr/>
      <dgm:t>
        <a:bodyPr/>
        <a:lstStyle/>
        <a:p>
          <a:endParaRPr lang="en-US"/>
        </a:p>
      </dgm:t>
    </dgm:pt>
    <dgm:pt modelId="{C48A358C-08E9-4BF5-A134-924948F9BE0F}">
      <dgm:prSet/>
      <dgm:spPr/>
      <dgm:t>
        <a:bodyPr/>
        <a:lstStyle/>
        <a:p>
          <a:r>
            <a:rPr lang="en-US" dirty="0"/>
            <a:t>Free throw attempts home vs away based on the point differential for the  game </a:t>
          </a:r>
        </a:p>
      </dgm:t>
    </dgm:pt>
    <dgm:pt modelId="{DE2BB08A-B265-4079-A22B-F3E64815AF61}" type="parTrans" cxnId="{F5B2FEC0-A893-4019-AD56-F86DDEA6AFC0}">
      <dgm:prSet/>
      <dgm:spPr/>
      <dgm:t>
        <a:bodyPr/>
        <a:lstStyle/>
        <a:p>
          <a:endParaRPr lang="en-US"/>
        </a:p>
      </dgm:t>
    </dgm:pt>
    <dgm:pt modelId="{B7DC88ED-0B8A-42B7-9DB2-1D4FCB539DA2}" type="sibTrans" cxnId="{F5B2FEC0-A893-4019-AD56-F86DDEA6AFC0}">
      <dgm:prSet/>
      <dgm:spPr/>
      <dgm:t>
        <a:bodyPr/>
        <a:lstStyle/>
        <a:p>
          <a:endParaRPr lang="en-US"/>
        </a:p>
      </dgm:t>
    </dgm:pt>
    <dgm:pt modelId="{230DC283-5E52-4CA8-BA98-18C2D67038ED}" type="pres">
      <dgm:prSet presAssocID="{F3E77A42-A6F7-4B09-B1A3-962BAEADC139}" presName="root" presStyleCnt="0">
        <dgm:presLayoutVars>
          <dgm:dir/>
          <dgm:resizeHandles val="exact"/>
        </dgm:presLayoutVars>
      </dgm:prSet>
      <dgm:spPr/>
    </dgm:pt>
    <dgm:pt modelId="{293F1A82-DA63-49E3-84F6-7760795D655C}" type="pres">
      <dgm:prSet presAssocID="{D6F3F610-C958-44FB-B6DE-E273975EA396}" presName="compNode" presStyleCnt="0"/>
      <dgm:spPr/>
    </dgm:pt>
    <dgm:pt modelId="{3087E9E4-9CE9-48CF-B962-0985F6579116}" type="pres">
      <dgm:prSet presAssocID="{D6F3F610-C958-44FB-B6DE-E273975EA396}" presName="bgRect" presStyleLbl="bgShp" presStyleIdx="0" presStyleCnt="3"/>
      <dgm:spPr/>
    </dgm:pt>
    <dgm:pt modelId="{96B94FA2-AA57-48E0-8AB6-4D500231CDB2}" type="pres">
      <dgm:prSet presAssocID="{D6F3F610-C958-44FB-B6DE-E273975EA39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Success"/>
        </a:ext>
      </dgm:extLst>
    </dgm:pt>
    <dgm:pt modelId="{CAEA3E96-9BD3-488D-95D2-E5A60BEB6C56}" type="pres">
      <dgm:prSet presAssocID="{D6F3F610-C958-44FB-B6DE-E273975EA396}" presName="spaceRect" presStyleCnt="0"/>
      <dgm:spPr/>
    </dgm:pt>
    <dgm:pt modelId="{9FDF0A25-E159-4529-919A-ECBA758C08DD}" type="pres">
      <dgm:prSet presAssocID="{D6F3F610-C958-44FB-B6DE-E273975EA396}" presName="parTx" presStyleLbl="revTx" presStyleIdx="0" presStyleCnt="3">
        <dgm:presLayoutVars>
          <dgm:chMax val="0"/>
          <dgm:chPref val="0"/>
        </dgm:presLayoutVars>
      </dgm:prSet>
      <dgm:spPr/>
    </dgm:pt>
    <dgm:pt modelId="{F18D2C4E-18AB-4111-92D2-89E61B0F93BB}" type="pres">
      <dgm:prSet presAssocID="{2BE98AB2-0B30-4C0E-A22A-2B6E23F3FDAE}" presName="sibTrans" presStyleCnt="0"/>
      <dgm:spPr/>
    </dgm:pt>
    <dgm:pt modelId="{A44D9DB8-4D63-48FE-BFF3-6392E2397E03}" type="pres">
      <dgm:prSet presAssocID="{01FFEF48-6A5E-4F86-A087-6BDBAC7FEB2E}" presName="compNode" presStyleCnt="0"/>
      <dgm:spPr/>
    </dgm:pt>
    <dgm:pt modelId="{D012307E-4CAB-4C4A-9522-F64F8D9447F8}" type="pres">
      <dgm:prSet presAssocID="{01FFEF48-6A5E-4F86-A087-6BDBAC7FEB2E}" presName="bgRect" presStyleLbl="bgShp" presStyleIdx="1" presStyleCnt="3"/>
      <dgm:spPr/>
    </dgm:pt>
    <dgm:pt modelId="{0B0F0649-E084-4458-A8D3-A3A684F97632}" type="pres">
      <dgm:prSet presAssocID="{01FFEF48-6A5E-4F86-A087-6BDBAC7FEB2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615C0834-E38B-4A7B-9942-F9AEF64B3DAE}" type="pres">
      <dgm:prSet presAssocID="{01FFEF48-6A5E-4F86-A087-6BDBAC7FEB2E}" presName="spaceRect" presStyleCnt="0"/>
      <dgm:spPr/>
    </dgm:pt>
    <dgm:pt modelId="{25326C62-23B1-4AD0-8E86-EED66F560AC3}" type="pres">
      <dgm:prSet presAssocID="{01FFEF48-6A5E-4F86-A087-6BDBAC7FEB2E}" presName="parTx" presStyleLbl="revTx" presStyleIdx="1" presStyleCnt="3">
        <dgm:presLayoutVars>
          <dgm:chMax val="0"/>
          <dgm:chPref val="0"/>
        </dgm:presLayoutVars>
      </dgm:prSet>
      <dgm:spPr/>
    </dgm:pt>
    <dgm:pt modelId="{81472846-4A78-40B6-9960-591B21D63FD3}" type="pres">
      <dgm:prSet presAssocID="{FF3F0F89-9D0D-42F0-9683-F7647D344D70}" presName="sibTrans" presStyleCnt="0"/>
      <dgm:spPr/>
    </dgm:pt>
    <dgm:pt modelId="{E8133A00-E9E3-4993-985E-A3D081288CAA}" type="pres">
      <dgm:prSet presAssocID="{C48A358C-08E9-4BF5-A134-924948F9BE0F}" presName="compNode" presStyleCnt="0"/>
      <dgm:spPr/>
    </dgm:pt>
    <dgm:pt modelId="{869598A4-99AB-4C0B-9A96-F3D7AEF3C630}" type="pres">
      <dgm:prSet presAssocID="{C48A358C-08E9-4BF5-A134-924948F9BE0F}" presName="bgRect" presStyleLbl="bgShp" presStyleIdx="2" presStyleCnt="3"/>
      <dgm:spPr/>
    </dgm:pt>
    <dgm:pt modelId="{73894AA2-041D-473A-B4B9-DEF7E1773661}" type="pres">
      <dgm:prSet presAssocID="{C48A358C-08E9-4BF5-A134-924948F9BE0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me"/>
        </a:ext>
      </dgm:extLst>
    </dgm:pt>
    <dgm:pt modelId="{4C4F77D5-97E7-4F3F-9FC4-87ACFC38E5FD}" type="pres">
      <dgm:prSet presAssocID="{C48A358C-08E9-4BF5-A134-924948F9BE0F}" presName="spaceRect" presStyleCnt="0"/>
      <dgm:spPr/>
    </dgm:pt>
    <dgm:pt modelId="{CBFFBC55-B2F3-44EC-9449-ABE7F7730151}" type="pres">
      <dgm:prSet presAssocID="{C48A358C-08E9-4BF5-A134-924948F9BE0F}" presName="parTx" presStyleLbl="revTx" presStyleIdx="2" presStyleCnt="3">
        <dgm:presLayoutVars>
          <dgm:chMax val="0"/>
          <dgm:chPref val="0"/>
        </dgm:presLayoutVars>
      </dgm:prSet>
      <dgm:spPr/>
    </dgm:pt>
  </dgm:ptLst>
  <dgm:cxnLst>
    <dgm:cxn modelId="{6EC92E20-67AA-4A19-B1BC-DE93062E26DE}" srcId="{F3E77A42-A6F7-4B09-B1A3-962BAEADC139}" destId="{01FFEF48-6A5E-4F86-A087-6BDBAC7FEB2E}" srcOrd="1" destOrd="0" parTransId="{0ED10914-BA22-4BA1-998F-14F319A3FA99}" sibTransId="{FF3F0F89-9D0D-42F0-9683-F7647D344D70}"/>
    <dgm:cxn modelId="{E5C22E3B-2B5E-46F1-820E-E282063E56DF}" type="presOf" srcId="{F3E77A42-A6F7-4B09-B1A3-962BAEADC139}" destId="{230DC283-5E52-4CA8-BA98-18C2D67038ED}" srcOrd="0" destOrd="0" presId="urn:microsoft.com/office/officeart/2018/2/layout/IconVerticalSolidList"/>
    <dgm:cxn modelId="{E250B583-0728-48D0-9BD2-4265F5B7A041}" srcId="{F3E77A42-A6F7-4B09-B1A3-962BAEADC139}" destId="{D6F3F610-C958-44FB-B6DE-E273975EA396}" srcOrd="0" destOrd="0" parTransId="{0796A930-79A7-4632-8E51-C48B28A51128}" sibTransId="{2BE98AB2-0B30-4C0E-A22A-2B6E23F3FDAE}"/>
    <dgm:cxn modelId="{FEE24097-4807-420A-8835-DBB74B4BCCC5}" type="presOf" srcId="{C48A358C-08E9-4BF5-A134-924948F9BE0F}" destId="{CBFFBC55-B2F3-44EC-9449-ABE7F7730151}" srcOrd="0" destOrd="0" presId="urn:microsoft.com/office/officeart/2018/2/layout/IconVerticalSolidList"/>
    <dgm:cxn modelId="{8F1217AA-ACF3-4FE3-B630-2FAF8F2D86B1}" type="presOf" srcId="{01FFEF48-6A5E-4F86-A087-6BDBAC7FEB2E}" destId="{25326C62-23B1-4AD0-8E86-EED66F560AC3}" srcOrd="0" destOrd="0" presId="urn:microsoft.com/office/officeart/2018/2/layout/IconVerticalSolidList"/>
    <dgm:cxn modelId="{CEE5A4BF-68F8-4E3A-AEF4-DF3D0EE3AF29}" type="presOf" srcId="{D6F3F610-C958-44FB-B6DE-E273975EA396}" destId="{9FDF0A25-E159-4529-919A-ECBA758C08DD}" srcOrd="0" destOrd="0" presId="urn:microsoft.com/office/officeart/2018/2/layout/IconVerticalSolidList"/>
    <dgm:cxn modelId="{F5B2FEC0-A893-4019-AD56-F86DDEA6AFC0}" srcId="{F3E77A42-A6F7-4B09-B1A3-962BAEADC139}" destId="{C48A358C-08E9-4BF5-A134-924948F9BE0F}" srcOrd="2" destOrd="0" parTransId="{DE2BB08A-B265-4079-A22B-F3E64815AF61}" sibTransId="{B7DC88ED-0B8A-42B7-9DB2-1D4FCB539DA2}"/>
    <dgm:cxn modelId="{A903714F-4498-4763-A55B-9DF1A902E9AB}" type="presParOf" srcId="{230DC283-5E52-4CA8-BA98-18C2D67038ED}" destId="{293F1A82-DA63-49E3-84F6-7760795D655C}" srcOrd="0" destOrd="0" presId="urn:microsoft.com/office/officeart/2018/2/layout/IconVerticalSolidList"/>
    <dgm:cxn modelId="{C1512A28-4F8C-4489-BC6A-8FC57D7B9F7E}" type="presParOf" srcId="{293F1A82-DA63-49E3-84F6-7760795D655C}" destId="{3087E9E4-9CE9-48CF-B962-0985F6579116}" srcOrd="0" destOrd="0" presId="urn:microsoft.com/office/officeart/2018/2/layout/IconVerticalSolidList"/>
    <dgm:cxn modelId="{01DFB472-F7EC-45EB-9923-05BAC5842349}" type="presParOf" srcId="{293F1A82-DA63-49E3-84F6-7760795D655C}" destId="{96B94FA2-AA57-48E0-8AB6-4D500231CDB2}" srcOrd="1" destOrd="0" presId="urn:microsoft.com/office/officeart/2018/2/layout/IconVerticalSolidList"/>
    <dgm:cxn modelId="{DAE2699B-CA91-47B7-ADBC-A21ECA92B26D}" type="presParOf" srcId="{293F1A82-DA63-49E3-84F6-7760795D655C}" destId="{CAEA3E96-9BD3-488D-95D2-E5A60BEB6C56}" srcOrd="2" destOrd="0" presId="urn:microsoft.com/office/officeart/2018/2/layout/IconVerticalSolidList"/>
    <dgm:cxn modelId="{60E5464B-0FD0-4857-8263-3A347FAE5B09}" type="presParOf" srcId="{293F1A82-DA63-49E3-84F6-7760795D655C}" destId="{9FDF0A25-E159-4529-919A-ECBA758C08DD}" srcOrd="3" destOrd="0" presId="urn:microsoft.com/office/officeart/2018/2/layout/IconVerticalSolidList"/>
    <dgm:cxn modelId="{305B7891-C14A-43D4-842A-B8F570A63E4B}" type="presParOf" srcId="{230DC283-5E52-4CA8-BA98-18C2D67038ED}" destId="{F18D2C4E-18AB-4111-92D2-89E61B0F93BB}" srcOrd="1" destOrd="0" presId="urn:microsoft.com/office/officeart/2018/2/layout/IconVerticalSolidList"/>
    <dgm:cxn modelId="{D3BAA8B6-971A-46D8-87FB-EDCCA171942E}" type="presParOf" srcId="{230DC283-5E52-4CA8-BA98-18C2D67038ED}" destId="{A44D9DB8-4D63-48FE-BFF3-6392E2397E03}" srcOrd="2" destOrd="0" presId="urn:microsoft.com/office/officeart/2018/2/layout/IconVerticalSolidList"/>
    <dgm:cxn modelId="{91B3F37F-122F-4C5C-B88C-26F80C786BA5}" type="presParOf" srcId="{A44D9DB8-4D63-48FE-BFF3-6392E2397E03}" destId="{D012307E-4CAB-4C4A-9522-F64F8D9447F8}" srcOrd="0" destOrd="0" presId="urn:microsoft.com/office/officeart/2018/2/layout/IconVerticalSolidList"/>
    <dgm:cxn modelId="{78570AB6-CDCF-4E43-92C8-569B790FB491}" type="presParOf" srcId="{A44D9DB8-4D63-48FE-BFF3-6392E2397E03}" destId="{0B0F0649-E084-4458-A8D3-A3A684F97632}" srcOrd="1" destOrd="0" presId="urn:microsoft.com/office/officeart/2018/2/layout/IconVerticalSolidList"/>
    <dgm:cxn modelId="{D70FCDA0-DD6B-46DE-8410-B9BEAFEACDAC}" type="presParOf" srcId="{A44D9DB8-4D63-48FE-BFF3-6392E2397E03}" destId="{615C0834-E38B-4A7B-9942-F9AEF64B3DAE}" srcOrd="2" destOrd="0" presId="urn:microsoft.com/office/officeart/2018/2/layout/IconVerticalSolidList"/>
    <dgm:cxn modelId="{4FD661F5-F8E2-4241-BCB4-AAE0C4109596}" type="presParOf" srcId="{A44D9DB8-4D63-48FE-BFF3-6392E2397E03}" destId="{25326C62-23B1-4AD0-8E86-EED66F560AC3}" srcOrd="3" destOrd="0" presId="urn:microsoft.com/office/officeart/2018/2/layout/IconVerticalSolidList"/>
    <dgm:cxn modelId="{2D8B189D-D2CA-4FAD-8B73-C23A549A5630}" type="presParOf" srcId="{230DC283-5E52-4CA8-BA98-18C2D67038ED}" destId="{81472846-4A78-40B6-9960-591B21D63FD3}" srcOrd="3" destOrd="0" presId="urn:microsoft.com/office/officeart/2018/2/layout/IconVerticalSolidList"/>
    <dgm:cxn modelId="{AF565648-0E74-40CF-9C2E-A4947AA71741}" type="presParOf" srcId="{230DC283-5E52-4CA8-BA98-18C2D67038ED}" destId="{E8133A00-E9E3-4993-985E-A3D081288CAA}" srcOrd="4" destOrd="0" presId="urn:microsoft.com/office/officeart/2018/2/layout/IconVerticalSolidList"/>
    <dgm:cxn modelId="{1814621C-1F4D-4D70-A9AC-DF07542194B8}" type="presParOf" srcId="{E8133A00-E9E3-4993-985E-A3D081288CAA}" destId="{869598A4-99AB-4C0B-9A96-F3D7AEF3C630}" srcOrd="0" destOrd="0" presId="urn:microsoft.com/office/officeart/2018/2/layout/IconVerticalSolidList"/>
    <dgm:cxn modelId="{9901E780-8E39-4190-BD0B-6FCEB7475FFD}" type="presParOf" srcId="{E8133A00-E9E3-4993-985E-A3D081288CAA}" destId="{73894AA2-041D-473A-B4B9-DEF7E1773661}" srcOrd="1" destOrd="0" presId="urn:microsoft.com/office/officeart/2018/2/layout/IconVerticalSolidList"/>
    <dgm:cxn modelId="{D4A20BC6-775A-41CF-B057-7FF044F33DF8}" type="presParOf" srcId="{E8133A00-E9E3-4993-985E-A3D081288CAA}" destId="{4C4F77D5-97E7-4F3F-9FC4-87ACFC38E5FD}" srcOrd="2" destOrd="0" presId="urn:microsoft.com/office/officeart/2018/2/layout/IconVerticalSolidList"/>
    <dgm:cxn modelId="{9C65810D-FAFD-45B6-A17C-04134AA5A58E}" type="presParOf" srcId="{E8133A00-E9E3-4993-985E-A3D081288CAA}" destId="{CBFFBC55-B2F3-44EC-9449-ABE7F7730151}"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87E9E4-9CE9-48CF-B962-0985F6579116}">
      <dsp:nvSpPr>
        <dsp:cNvPr id="0" name=""/>
        <dsp:cNvSpPr/>
      </dsp:nvSpPr>
      <dsp:spPr>
        <a:xfrm>
          <a:off x="0" y="454"/>
          <a:ext cx="9604375" cy="1063519"/>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B94FA2-AA57-48E0-8AB6-4D500231CDB2}">
      <dsp:nvSpPr>
        <dsp:cNvPr id="0" name=""/>
        <dsp:cNvSpPr/>
      </dsp:nvSpPr>
      <dsp:spPr>
        <a:xfrm>
          <a:off x="321714" y="239746"/>
          <a:ext cx="584935" cy="5849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DF0A25-E159-4529-919A-ECBA758C08DD}">
      <dsp:nvSpPr>
        <dsp:cNvPr id="0" name=""/>
        <dsp:cNvSpPr/>
      </dsp:nvSpPr>
      <dsp:spPr>
        <a:xfrm>
          <a:off x="1228364" y="454"/>
          <a:ext cx="8376010" cy="1063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56" tIns="112556" rIns="112556" bIns="112556" numCol="1" spcCol="1270" anchor="ctr" anchorCtr="0">
          <a:noAutofit/>
        </a:bodyPr>
        <a:lstStyle/>
        <a:p>
          <a:pPr marL="0" lvl="0" indent="0" algn="l" defTabSz="1111250">
            <a:lnSpc>
              <a:spcPct val="90000"/>
            </a:lnSpc>
            <a:spcBef>
              <a:spcPct val="0"/>
            </a:spcBef>
            <a:spcAft>
              <a:spcPct val="35000"/>
            </a:spcAft>
            <a:buNone/>
          </a:pPr>
          <a:r>
            <a:rPr lang="en-US" sz="2500" kern="1200" dirty="0"/>
            <a:t>Does more points equal more wins?</a:t>
          </a:r>
        </a:p>
      </dsp:txBody>
      <dsp:txXfrm>
        <a:off x="1228364" y="454"/>
        <a:ext cx="8376010" cy="1063519"/>
      </dsp:txXfrm>
    </dsp:sp>
    <dsp:sp modelId="{D012307E-4CAB-4C4A-9522-F64F8D9447F8}">
      <dsp:nvSpPr>
        <dsp:cNvPr id="0" name=""/>
        <dsp:cNvSpPr/>
      </dsp:nvSpPr>
      <dsp:spPr>
        <a:xfrm>
          <a:off x="0" y="1329853"/>
          <a:ext cx="9604375" cy="1063519"/>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0F0649-E084-4458-A8D3-A3A684F97632}">
      <dsp:nvSpPr>
        <dsp:cNvPr id="0" name=""/>
        <dsp:cNvSpPr/>
      </dsp:nvSpPr>
      <dsp:spPr>
        <a:xfrm>
          <a:off x="321714" y="1569145"/>
          <a:ext cx="584935" cy="5849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326C62-23B1-4AD0-8E86-EED66F560AC3}">
      <dsp:nvSpPr>
        <dsp:cNvPr id="0" name=""/>
        <dsp:cNvSpPr/>
      </dsp:nvSpPr>
      <dsp:spPr>
        <a:xfrm>
          <a:off x="1228364" y="1329853"/>
          <a:ext cx="8376010" cy="1063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56" tIns="112556" rIns="112556" bIns="112556" numCol="1" spcCol="1270" anchor="ctr" anchorCtr="0">
          <a:noAutofit/>
        </a:bodyPr>
        <a:lstStyle/>
        <a:p>
          <a:pPr marL="0" lvl="0" indent="0" algn="l" defTabSz="1111250">
            <a:lnSpc>
              <a:spcPct val="90000"/>
            </a:lnSpc>
            <a:spcBef>
              <a:spcPct val="0"/>
            </a:spcBef>
            <a:spcAft>
              <a:spcPct val="35000"/>
            </a:spcAft>
            <a:buNone/>
          </a:pPr>
          <a:r>
            <a:rPr lang="en-US" sz="2500" kern="1200" dirty="0"/>
            <a:t>Obtain individual game data set</a:t>
          </a:r>
        </a:p>
      </dsp:txBody>
      <dsp:txXfrm>
        <a:off x="1228364" y="1329853"/>
        <a:ext cx="8376010" cy="1063519"/>
      </dsp:txXfrm>
    </dsp:sp>
    <dsp:sp modelId="{869598A4-99AB-4C0B-9A96-F3D7AEF3C630}">
      <dsp:nvSpPr>
        <dsp:cNvPr id="0" name=""/>
        <dsp:cNvSpPr/>
      </dsp:nvSpPr>
      <dsp:spPr>
        <a:xfrm>
          <a:off x="0" y="2659253"/>
          <a:ext cx="9604375" cy="1063519"/>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894AA2-041D-473A-B4B9-DEF7E1773661}">
      <dsp:nvSpPr>
        <dsp:cNvPr id="0" name=""/>
        <dsp:cNvSpPr/>
      </dsp:nvSpPr>
      <dsp:spPr>
        <a:xfrm>
          <a:off x="321714" y="2898544"/>
          <a:ext cx="584935" cy="5849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FFBC55-B2F3-44EC-9449-ABE7F7730151}">
      <dsp:nvSpPr>
        <dsp:cNvPr id="0" name=""/>
        <dsp:cNvSpPr/>
      </dsp:nvSpPr>
      <dsp:spPr>
        <a:xfrm>
          <a:off x="1228364" y="2659253"/>
          <a:ext cx="8376010" cy="1063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56" tIns="112556" rIns="112556" bIns="112556" numCol="1" spcCol="1270" anchor="ctr" anchorCtr="0">
          <a:noAutofit/>
        </a:bodyPr>
        <a:lstStyle/>
        <a:p>
          <a:pPr marL="0" lvl="0" indent="0" algn="l" defTabSz="1111250">
            <a:lnSpc>
              <a:spcPct val="90000"/>
            </a:lnSpc>
            <a:spcBef>
              <a:spcPct val="0"/>
            </a:spcBef>
            <a:spcAft>
              <a:spcPct val="35000"/>
            </a:spcAft>
            <a:buNone/>
          </a:pPr>
          <a:r>
            <a:rPr lang="en-US" sz="2500" kern="1200" dirty="0"/>
            <a:t>Free throw attempts home vs away based on the point differential for the  game </a:t>
          </a:r>
        </a:p>
      </dsp:txBody>
      <dsp:txXfrm>
        <a:off x="1228364" y="2659253"/>
        <a:ext cx="8376010" cy="106351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7D14FA-BBB8-4B17-BEBF-F530D90BEFA8}" type="datetimeFigureOut">
              <a:rPr lang="en-US" smtClean="0"/>
              <a:t>4/12/2019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C1096-E880-41ED-BCEF-56CB87EA5B19}" type="slidenum">
              <a:rPr lang="en-US" smtClean="0"/>
              <a:t>‹#›</a:t>
            </a:fld>
            <a:endParaRPr lang="en-US"/>
          </a:p>
        </p:txBody>
      </p:sp>
    </p:spTree>
    <p:extLst>
      <p:ext uri="{BB962C8B-B14F-4D97-AF65-F5344CB8AC3E}">
        <p14:creationId xmlns:p14="http://schemas.microsoft.com/office/powerpoint/2010/main" val="2252786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 comes directly from the NBA.com Web page. </a:t>
            </a:r>
          </a:p>
          <a:p>
            <a:r>
              <a:rPr lang="en-US" dirty="0"/>
              <a:t>It was able to be gathered by substituting portions of the web address. </a:t>
            </a:r>
          </a:p>
          <a:p>
            <a:r>
              <a:rPr lang="en-US" dirty="0"/>
              <a:t>We grabbed 7 years worth of data.</a:t>
            </a:r>
          </a:p>
        </p:txBody>
      </p:sp>
      <p:sp>
        <p:nvSpPr>
          <p:cNvPr id="4" name="Slide Number Placeholder 3"/>
          <p:cNvSpPr>
            <a:spLocks noGrp="1"/>
          </p:cNvSpPr>
          <p:nvPr>
            <p:ph type="sldNum" sz="quarter" idx="5"/>
          </p:nvPr>
        </p:nvSpPr>
        <p:spPr/>
        <p:txBody>
          <a:bodyPr/>
          <a:lstStyle/>
          <a:p>
            <a:fld id="{F2FC1096-E880-41ED-BCEF-56CB87EA5B19}" type="slidenum">
              <a:rPr lang="en-US" smtClean="0"/>
              <a:t>4</a:t>
            </a:fld>
            <a:endParaRPr lang="en-US"/>
          </a:p>
        </p:txBody>
      </p:sp>
    </p:spTree>
    <p:extLst>
      <p:ext uri="{BB962C8B-B14F-4D97-AF65-F5344CB8AC3E}">
        <p14:creationId xmlns:p14="http://schemas.microsoft.com/office/powerpoint/2010/main" val="2988808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previous graph were misleading</a:t>
            </a:r>
          </a:p>
          <a:p>
            <a:r>
              <a:rPr lang="en-US" dirty="0"/>
              <a:t>When you look holistically at the data, there is only a 2% difference in the amount of Free Throw Attempts home and away</a:t>
            </a:r>
          </a:p>
          <a:p>
            <a:r>
              <a:rPr lang="en-US" dirty="0"/>
              <a:t>It works out to be less than 1 more attempt per game for the home team.</a:t>
            </a:r>
          </a:p>
          <a:p>
            <a:endParaRPr lang="en-US" dirty="0"/>
          </a:p>
          <a:p>
            <a:r>
              <a:rPr lang="en-US" dirty="0"/>
              <a:t>Because the previous bar graph was a summation, it made the appearance of a correlation when there was none</a:t>
            </a:r>
          </a:p>
          <a:p>
            <a:r>
              <a:rPr lang="en-US" dirty="0"/>
              <a:t>When you look at everything, there does not appear to be a significant bias </a:t>
            </a:r>
          </a:p>
          <a:p>
            <a:endParaRPr lang="en-US" dirty="0"/>
          </a:p>
        </p:txBody>
      </p:sp>
      <p:sp>
        <p:nvSpPr>
          <p:cNvPr id="4" name="Slide Number Placeholder 3"/>
          <p:cNvSpPr>
            <a:spLocks noGrp="1"/>
          </p:cNvSpPr>
          <p:nvPr>
            <p:ph type="sldNum" sz="quarter" idx="5"/>
          </p:nvPr>
        </p:nvSpPr>
        <p:spPr/>
        <p:txBody>
          <a:bodyPr/>
          <a:lstStyle/>
          <a:p>
            <a:fld id="{F2FC1096-E880-41ED-BCEF-56CB87EA5B19}" type="slidenum">
              <a:rPr lang="en-US" smtClean="0"/>
              <a:t>13</a:t>
            </a:fld>
            <a:endParaRPr lang="en-US"/>
          </a:p>
        </p:txBody>
      </p:sp>
    </p:spTree>
    <p:extLst>
      <p:ext uri="{BB962C8B-B14F-4D97-AF65-F5344CB8AC3E}">
        <p14:creationId xmlns:p14="http://schemas.microsoft.com/office/powerpoint/2010/main" val="2274553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FC1096-E880-41ED-BCEF-56CB87EA5B19}" type="slidenum">
              <a:rPr lang="en-US" smtClean="0"/>
              <a:t>14</a:t>
            </a:fld>
            <a:endParaRPr lang="en-US"/>
          </a:p>
        </p:txBody>
      </p:sp>
    </p:spTree>
    <p:extLst>
      <p:ext uri="{BB962C8B-B14F-4D97-AF65-F5344CB8AC3E}">
        <p14:creationId xmlns:p14="http://schemas.microsoft.com/office/powerpoint/2010/main" val="289403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should look if there actually is a correlation between points scored and Wins, it was assumed.</a:t>
            </a:r>
          </a:p>
          <a:p>
            <a:endParaRPr lang="en-US" dirty="0"/>
          </a:p>
          <a:p>
            <a:r>
              <a:rPr lang="en-US" dirty="0"/>
              <a:t>Look at the individual game differentials rather than an aggregate of an entire season</a:t>
            </a:r>
          </a:p>
          <a:p>
            <a:endParaRPr lang="en-US" dirty="0"/>
          </a:p>
          <a:p>
            <a:r>
              <a:rPr lang="en-US" dirty="0"/>
              <a:t>Look at the free throw attempts for home and away teams based on the point differential per game, so in a close game does the home team get more shots.</a:t>
            </a:r>
          </a:p>
        </p:txBody>
      </p:sp>
      <p:sp>
        <p:nvSpPr>
          <p:cNvPr id="4" name="Slide Number Placeholder 3"/>
          <p:cNvSpPr>
            <a:spLocks noGrp="1"/>
          </p:cNvSpPr>
          <p:nvPr>
            <p:ph type="sldNum" sz="quarter" idx="5"/>
          </p:nvPr>
        </p:nvSpPr>
        <p:spPr/>
        <p:txBody>
          <a:bodyPr/>
          <a:lstStyle/>
          <a:p>
            <a:fld id="{F2FC1096-E880-41ED-BCEF-56CB87EA5B19}" type="slidenum">
              <a:rPr lang="en-US" smtClean="0"/>
              <a:t>15</a:t>
            </a:fld>
            <a:endParaRPr lang="en-US"/>
          </a:p>
        </p:txBody>
      </p:sp>
    </p:spTree>
    <p:extLst>
      <p:ext uri="{BB962C8B-B14F-4D97-AF65-F5344CB8AC3E}">
        <p14:creationId xmlns:p14="http://schemas.microsoft.com/office/powerpoint/2010/main" val="928255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discovery due to Team Ranks – When initially pulled the data was for home and away. While going through and starting the plots there were multiple dots on the same rank, we realized that the issue was that there was a Home Rank and an Away/Road Rank for each stat. </a:t>
            </a:r>
          </a:p>
          <a:p>
            <a:pPr marL="171450" indent="-171450">
              <a:buFontTx/>
              <a:buChar char="-"/>
            </a:pPr>
            <a:r>
              <a:rPr lang="en-US" dirty="0"/>
              <a:t>This was resolved by pulling in the combined rank which came in as a null value, then doing a replacement to make it Total.</a:t>
            </a:r>
          </a:p>
          <a:p>
            <a:pPr marL="0" indent="0">
              <a:buFontTx/>
              <a:buNone/>
            </a:pPr>
            <a:endParaRPr lang="en-US" dirty="0"/>
          </a:p>
          <a:p>
            <a:pPr marL="0" indent="0">
              <a:buFontTx/>
              <a:buNone/>
            </a:pPr>
            <a:r>
              <a:rPr lang="en-US" dirty="0"/>
              <a:t>Franchise Name – When running </a:t>
            </a:r>
            <a:r>
              <a:rPr lang="en-US" dirty="0" err="1"/>
              <a:t>nunique</a:t>
            </a:r>
            <a:r>
              <a:rPr lang="en-US" dirty="0"/>
              <a:t> count of teams in the data it came back with 33. We realized that teams had changed their names (Pelicans and Hornets) but couldn’t figure out the other one. It was a smaller change with Los Angeles Clippers now being LA Clippers.</a:t>
            </a:r>
          </a:p>
        </p:txBody>
      </p:sp>
      <p:sp>
        <p:nvSpPr>
          <p:cNvPr id="4" name="Slide Number Placeholder 3"/>
          <p:cNvSpPr>
            <a:spLocks noGrp="1"/>
          </p:cNvSpPr>
          <p:nvPr>
            <p:ph type="sldNum" sz="quarter" idx="5"/>
          </p:nvPr>
        </p:nvSpPr>
        <p:spPr/>
        <p:txBody>
          <a:bodyPr/>
          <a:lstStyle/>
          <a:p>
            <a:fld id="{F2FC1096-E880-41ED-BCEF-56CB87EA5B19}" type="slidenum">
              <a:rPr lang="en-US" smtClean="0"/>
              <a:t>5</a:t>
            </a:fld>
            <a:endParaRPr lang="en-US"/>
          </a:p>
        </p:txBody>
      </p:sp>
    </p:spTree>
    <p:extLst>
      <p:ext uri="{BB962C8B-B14F-4D97-AF65-F5344CB8AC3E}">
        <p14:creationId xmlns:p14="http://schemas.microsoft.com/office/powerpoint/2010/main" val="787524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1200" dirty="0"/>
              <a:t>In this analysis we examined a team’s  number of wins in a season in relation to a team’s free throw percentage.</a:t>
            </a:r>
          </a:p>
          <a:p>
            <a:pPr>
              <a:lnSpc>
                <a:spcPct val="100000"/>
              </a:lnSpc>
            </a:pPr>
            <a:endParaRPr lang="en-US" sz="1200" dirty="0"/>
          </a:p>
          <a:p>
            <a:pPr>
              <a:lnSpc>
                <a:spcPct val="100000"/>
              </a:lnSpc>
            </a:pPr>
            <a:r>
              <a:rPr lang="en-US" sz="1200" dirty="0"/>
              <a:t>There is an upward trend but it isn’t very distinct when looking at the data points. It is under fit.</a:t>
            </a:r>
          </a:p>
          <a:p>
            <a:endParaRPr lang="en-US" dirty="0"/>
          </a:p>
        </p:txBody>
      </p:sp>
      <p:sp>
        <p:nvSpPr>
          <p:cNvPr id="4" name="Slide Number Placeholder 3"/>
          <p:cNvSpPr>
            <a:spLocks noGrp="1"/>
          </p:cNvSpPr>
          <p:nvPr>
            <p:ph type="sldNum" sz="quarter" idx="5"/>
          </p:nvPr>
        </p:nvSpPr>
        <p:spPr/>
        <p:txBody>
          <a:bodyPr/>
          <a:lstStyle/>
          <a:p>
            <a:fld id="{F2FC1096-E880-41ED-BCEF-56CB87EA5B19}" type="slidenum">
              <a:rPr lang="en-US" smtClean="0"/>
              <a:t>6</a:t>
            </a:fld>
            <a:endParaRPr lang="en-US"/>
          </a:p>
        </p:txBody>
      </p:sp>
    </p:spTree>
    <p:extLst>
      <p:ext uri="{BB962C8B-B14F-4D97-AF65-F5344CB8AC3E}">
        <p14:creationId xmlns:p14="http://schemas.microsoft.com/office/powerpoint/2010/main" val="404661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the first graph showed an upward trend but was a bit difficult to see this one was built.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color of the mean plus 1 standard deviation was changed to better highlight the good and bad free throw shooting teams.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does highlight a bit better that the main grouping of high free throw percentage teams is further to the right of the chart which indicates more wins.</a:t>
            </a:r>
          </a:p>
          <a:p>
            <a:endParaRPr lang="en-US" dirty="0"/>
          </a:p>
        </p:txBody>
      </p:sp>
      <p:sp>
        <p:nvSpPr>
          <p:cNvPr id="4" name="Slide Number Placeholder 3"/>
          <p:cNvSpPr>
            <a:spLocks noGrp="1"/>
          </p:cNvSpPr>
          <p:nvPr>
            <p:ph type="sldNum" sz="quarter" idx="5"/>
          </p:nvPr>
        </p:nvSpPr>
        <p:spPr/>
        <p:txBody>
          <a:bodyPr/>
          <a:lstStyle/>
          <a:p>
            <a:fld id="{F2FC1096-E880-41ED-BCEF-56CB87EA5B19}" type="slidenum">
              <a:rPr lang="en-US" smtClean="0"/>
              <a:t>7</a:t>
            </a:fld>
            <a:endParaRPr lang="en-US"/>
          </a:p>
        </p:txBody>
      </p:sp>
    </p:spTree>
    <p:extLst>
      <p:ext uri="{BB962C8B-B14F-4D97-AF65-F5344CB8AC3E}">
        <p14:creationId xmlns:p14="http://schemas.microsoft.com/office/powerpoint/2010/main" val="369675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Our next analysis was to explore the correlation between win rankings and free throws</a:t>
            </a:r>
          </a:p>
          <a:p>
            <a:r>
              <a:rPr lang="en-US" sz="1200" dirty="0"/>
              <a:t>Our underlying motive behind this analysis is that if teams are grouped by win rank, then the data will not necessarily follow teams, but an abstracted ranking of those teams for each year</a:t>
            </a:r>
          </a:p>
          <a:p>
            <a:r>
              <a:rPr lang="en-US" sz="1200" dirty="0"/>
              <a:t>While the previous graph appeared to show a trend, the line seemed to be underfit</a:t>
            </a:r>
          </a:p>
          <a:p>
            <a:r>
              <a:rPr lang="en-US" sz="1200" dirty="0"/>
              <a:t>We looked to see if there is a correlation between the average of the different free throw stats for each rank</a:t>
            </a:r>
          </a:p>
          <a:p>
            <a:r>
              <a:rPr lang="en-US" sz="1200" dirty="0"/>
              <a:t>I think that we can say that there is a slight trend between the two variables</a:t>
            </a:r>
          </a:p>
          <a:p>
            <a:endParaRPr lang="en-US" dirty="0"/>
          </a:p>
        </p:txBody>
      </p:sp>
      <p:sp>
        <p:nvSpPr>
          <p:cNvPr id="4" name="Slide Number Placeholder 3"/>
          <p:cNvSpPr>
            <a:spLocks noGrp="1"/>
          </p:cNvSpPr>
          <p:nvPr>
            <p:ph type="sldNum" sz="quarter" idx="5"/>
          </p:nvPr>
        </p:nvSpPr>
        <p:spPr/>
        <p:txBody>
          <a:bodyPr/>
          <a:lstStyle/>
          <a:p>
            <a:fld id="{F2FC1096-E880-41ED-BCEF-56CB87EA5B19}" type="slidenum">
              <a:rPr lang="en-US" smtClean="0"/>
              <a:t>8</a:t>
            </a:fld>
            <a:endParaRPr lang="en-US"/>
          </a:p>
        </p:txBody>
      </p:sp>
    </p:spTree>
    <p:extLst>
      <p:ext uri="{BB962C8B-B14F-4D97-AF65-F5344CB8AC3E}">
        <p14:creationId xmlns:p14="http://schemas.microsoft.com/office/powerpoint/2010/main" val="3181966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Outside the Norm </a:t>
            </a:r>
          </a:p>
          <a:p>
            <a:r>
              <a:rPr lang="en-US" dirty="0"/>
              <a:t>We wanted to know which stats contributed more to wins in a season</a:t>
            </a:r>
          </a:p>
          <a:p>
            <a:r>
              <a:rPr lang="en-US" dirty="0"/>
              <a:t>We calculated the mean and standard deviation for the total combination of home and away games. </a:t>
            </a:r>
          </a:p>
          <a:p>
            <a:r>
              <a:rPr lang="en-US" dirty="0"/>
              <a:t>We found that teams were outside of the standard deviation on both ends of the spectrum.</a:t>
            </a:r>
          </a:p>
          <a:p>
            <a:r>
              <a:rPr lang="en-US" dirty="0"/>
              <a:t>Then, we compared the average of those populations with an average of the total population.</a:t>
            </a:r>
          </a:p>
          <a:p>
            <a:r>
              <a:rPr lang="en-US" dirty="0"/>
              <a:t>This is important because these relationships may not be linear and if we want to be best (or worst), then we'll want to see which factor contributes most on the edges.</a:t>
            </a:r>
          </a:p>
          <a:p>
            <a:endParaRPr lang="en-US" dirty="0"/>
          </a:p>
        </p:txBody>
      </p:sp>
      <p:sp>
        <p:nvSpPr>
          <p:cNvPr id="4" name="Slide Number Placeholder 3"/>
          <p:cNvSpPr>
            <a:spLocks noGrp="1"/>
          </p:cNvSpPr>
          <p:nvPr>
            <p:ph type="sldNum" sz="quarter" idx="5"/>
          </p:nvPr>
        </p:nvSpPr>
        <p:spPr/>
        <p:txBody>
          <a:bodyPr/>
          <a:lstStyle/>
          <a:p>
            <a:fld id="{F2FC1096-E880-41ED-BCEF-56CB87EA5B19}" type="slidenum">
              <a:rPr lang="en-US" smtClean="0"/>
              <a:t>9</a:t>
            </a:fld>
            <a:endParaRPr lang="en-US"/>
          </a:p>
        </p:txBody>
      </p:sp>
    </p:spTree>
    <p:extLst>
      <p:ext uri="{BB962C8B-B14F-4D97-AF65-F5344CB8AC3E}">
        <p14:creationId xmlns:p14="http://schemas.microsoft.com/office/powerpoint/2010/main" val="3534451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FC1096-E880-41ED-BCEF-56CB87EA5B19}" type="slidenum">
              <a:rPr lang="en-US" smtClean="0"/>
              <a:t>10</a:t>
            </a:fld>
            <a:endParaRPr lang="en-US"/>
          </a:p>
        </p:txBody>
      </p:sp>
    </p:spTree>
    <p:extLst>
      <p:ext uri="{BB962C8B-B14F-4D97-AF65-F5344CB8AC3E}">
        <p14:creationId xmlns:p14="http://schemas.microsoft.com/office/powerpoint/2010/main" val="342988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u="sng" dirty="0"/>
              <a:t>More Free Throws Shot at Home or Away?</a:t>
            </a:r>
          </a:p>
          <a:p>
            <a:r>
              <a:rPr lang="en-US" dirty="0"/>
              <a:t>We wanted to see if there was any variation in the home or away games in the data.</a:t>
            </a:r>
          </a:p>
          <a:p>
            <a:r>
              <a:rPr lang="en-US" dirty="0"/>
              <a:t>Any variation could indicate referee bias.</a:t>
            </a:r>
          </a:p>
          <a:p>
            <a:r>
              <a:rPr lang="en-US" dirty="0"/>
              <a:t>To view this, we put it all on the same graph.</a:t>
            </a:r>
          </a:p>
          <a:p>
            <a:r>
              <a:rPr lang="en-US" dirty="0"/>
              <a:t>There appears to be a cluster in the upper right that bears this out</a:t>
            </a:r>
          </a:p>
          <a:p>
            <a:r>
              <a:rPr lang="en-US" dirty="0"/>
              <a:t>We plotted Points versus FT Attempts to see if we can visualize how much free throw attempts contribute to points.</a:t>
            </a:r>
          </a:p>
          <a:p>
            <a:endParaRPr lang="en-US" dirty="0"/>
          </a:p>
        </p:txBody>
      </p:sp>
      <p:sp>
        <p:nvSpPr>
          <p:cNvPr id="4" name="Slide Number Placeholder 3"/>
          <p:cNvSpPr>
            <a:spLocks noGrp="1"/>
          </p:cNvSpPr>
          <p:nvPr>
            <p:ph type="sldNum" sz="quarter" idx="5"/>
          </p:nvPr>
        </p:nvSpPr>
        <p:spPr/>
        <p:txBody>
          <a:bodyPr/>
          <a:lstStyle/>
          <a:p>
            <a:fld id="{F2FC1096-E880-41ED-BCEF-56CB87EA5B19}" type="slidenum">
              <a:rPr lang="en-US" smtClean="0"/>
              <a:t>11</a:t>
            </a:fld>
            <a:endParaRPr lang="en-US"/>
          </a:p>
        </p:txBody>
      </p:sp>
    </p:spTree>
    <p:extLst>
      <p:ext uri="{BB962C8B-B14F-4D97-AF65-F5344CB8AC3E}">
        <p14:creationId xmlns:p14="http://schemas.microsoft.com/office/powerpoint/2010/main" val="2673217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past 7 years there is about an 8000 attempt difference between the home and away teams in a game.</a:t>
            </a:r>
          </a:p>
        </p:txBody>
      </p:sp>
      <p:sp>
        <p:nvSpPr>
          <p:cNvPr id="4" name="Slide Number Placeholder 3"/>
          <p:cNvSpPr>
            <a:spLocks noGrp="1"/>
          </p:cNvSpPr>
          <p:nvPr>
            <p:ph type="sldNum" sz="quarter" idx="5"/>
          </p:nvPr>
        </p:nvSpPr>
        <p:spPr/>
        <p:txBody>
          <a:bodyPr/>
          <a:lstStyle/>
          <a:p>
            <a:fld id="{F2FC1096-E880-41ED-BCEF-56CB87EA5B19}" type="slidenum">
              <a:rPr lang="en-US" smtClean="0"/>
              <a:t>12</a:t>
            </a:fld>
            <a:endParaRPr lang="en-US"/>
          </a:p>
        </p:txBody>
      </p:sp>
    </p:spTree>
    <p:extLst>
      <p:ext uri="{BB962C8B-B14F-4D97-AF65-F5344CB8AC3E}">
        <p14:creationId xmlns:p14="http://schemas.microsoft.com/office/powerpoint/2010/main" val="1485528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4/12/2019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4FAB73BC-B049-4115-A692-8D63A059BFB8}"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6016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60464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0444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33" name="Straight Connector 32"/>
          <p:cNvCxnSpPr>
            <a:cxnSpLocks/>
          </p:cNvCxnSpPr>
          <p:nvPr/>
        </p:nvCxnSpPr>
        <p:spPr>
          <a:xfrm>
            <a:off x="1551387" y="1411550"/>
            <a:ext cx="950346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96989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37237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4213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4/12/2019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90224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4/12/2019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0081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B75A-687E-405C-8A0B-8D00578BA2C3}" type="datetimeFigureOut">
              <a:rPr lang="en-US" smtClean="0"/>
              <a:pPr/>
              <a:t>4/12/2019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0961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24366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586B75A-687E-405C-8A0B-8D00578BA2C3}" type="datetimeFigureOut">
              <a:rPr lang="en-US" smtClean="0"/>
              <a:pPr/>
              <a:t>4/12/2019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11895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586B75A-687E-405C-8A0B-8D00578BA2C3}" type="datetimeFigureOut">
              <a:rPr lang="en-US" smtClean="0"/>
              <a:pPr/>
              <a:t>4/12/2019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FAB73BC-B049-4115-A692-8D63A059BFB8}"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87604"/>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tiff"/><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tiff"/><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tiff"/><Relationship Id="rId5" Type="http://schemas.openxmlformats.org/officeDocument/2006/relationships/image" Target="../media/image1.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1A496-DD26-4844-90CF-756E9831B88B}"/>
              </a:ext>
            </a:extLst>
          </p:cNvPr>
          <p:cNvSpPr>
            <a:spLocks noGrp="1"/>
          </p:cNvSpPr>
          <p:nvPr>
            <p:ph type="ctrTitle"/>
          </p:nvPr>
        </p:nvSpPr>
        <p:spPr>
          <a:xfrm>
            <a:off x="156117" y="0"/>
            <a:ext cx="9245460" cy="3255264"/>
          </a:xfrm>
        </p:spPr>
        <p:txBody>
          <a:bodyPr anchor="ctr">
            <a:normAutofit/>
          </a:bodyPr>
          <a:lstStyle/>
          <a:p>
            <a:pPr algn="ctr"/>
            <a:r>
              <a:rPr lang="en-US" b="1" dirty="0"/>
              <a:t> Taking a </a:t>
            </a:r>
            <a:br>
              <a:rPr lang="en-US" b="1" dirty="0"/>
            </a:br>
            <a:r>
              <a:rPr lang="en-US" b="1" dirty="0"/>
              <a:t>shot at</a:t>
            </a:r>
            <a:br>
              <a:rPr lang="en-US" b="1" dirty="0"/>
            </a:br>
            <a:r>
              <a:rPr lang="en-US" b="1" dirty="0"/>
              <a:t>free throws</a:t>
            </a:r>
          </a:p>
        </p:txBody>
      </p:sp>
      <p:pic>
        <p:nvPicPr>
          <p:cNvPr id="8" name="Picture 7">
            <a:extLst>
              <a:ext uri="{FF2B5EF4-FFF2-40B4-BE49-F238E27FC236}">
                <a16:creationId xmlns:a16="http://schemas.microsoft.com/office/drawing/2014/main" id="{D56E2E72-240F-CD49-8250-B1CEE2D589DE}"/>
              </a:ext>
            </a:extLst>
          </p:cNvPr>
          <p:cNvPicPr>
            <a:picLocks noChangeAspect="1"/>
          </p:cNvPicPr>
          <p:nvPr/>
        </p:nvPicPr>
        <p:blipFill>
          <a:blip r:embed="rId2"/>
          <a:stretch>
            <a:fillRect/>
          </a:stretch>
        </p:blipFill>
        <p:spPr>
          <a:xfrm>
            <a:off x="9401577" y="758282"/>
            <a:ext cx="2363298" cy="5341436"/>
          </a:xfrm>
          <a:prstGeom prst="rect">
            <a:avLst/>
          </a:prstGeom>
        </p:spPr>
      </p:pic>
      <p:sp>
        <p:nvSpPr>
          <p:cNvPr id="5" name="Subtitle 4">
            <a:extLst>
              <a:ext uri="{FF2B5EF4-FFF2-40B4-BE49-F238E27FC236}">
                <a16:creationId xmlns:a16="http://schemas.microsoft.com/office/drawing/2014/main" id="{D947FF0F-59EC-48AF-8643-EA63AD65A42D}"/>
              </a:ext>
            </a:extLst>
          </p:cNvPr>
          <p:cNvSpPr>
            <a:spLocks noGrp="1"/>
          </p:cNvSpPr>
          <p:nvPr>
            <p:ph type="subTitle" idx="1"/>
          </p:nvPr>
        </p:nvSpPr>
        <p:spPr/>
        <p:txBody>
          <a:bodyPr>
            <a:noAutofit/>
          </a:bodyPr>
          <a:lstStyle/>
          <a:p>
            <a:r>
              <a:rPr lang="en-US" sz="2000" dirty="0"/>
              <a:t>Analytics Team: </a:t>
            </a:r>
          </a:p>
          <a:p>
            <a:r>
              <a:rPr lang="en-US" sz="2000" dirty="0"/>
              <a:t>		Dipika Kumar </a:t>
            </a:r>
          </a:p>
          <a:p>
            <a:r>
              <a:rPr lang="en-US" sz="2000" dirty="0"/>
              <a:t>		Robert Schroer </a:t>
            </a:r>
          </a:p>
          <a:p>
            <a:r>
              <a:rPr lang="en-US" sz="2000" dirty="0"/>
              <a:t>		Isaac Winters</a:t>
            </a:r>
          </a:p>
          <a:p>
            <a:r>
              <a:rPr lang="en-US" sz="2000" dirty="0"/>
              <a:t>		Chidera Nwaubi</a:t>
            </a:r>
          </a:p>
        </p:txBody>
      </p:sp>
    </p:spTree>
    <p:extLst>
      <p:ext uri="{BB962C8B-B14F-4D97-AF65-F5344CB8AC3E}">
        <p14:creationId xmlns:p14="http://schemas.microsoft.com/office/powerpoint/2010/main" val="418985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9" y="555945"/>
            <a:ext cx="9603275" cy="733593"/>
          </a:xfrm>
        </p:spPr>
        <p:txBody>
          <a:bodyPr>
            <a:noAutofit/>
          </a:bodyPr>
          <a:lstStyle/>
          <a:p>
            <a:pPr algn="ctr"/>
            <a:r>
              <a:rPr lang="en-US" sz="4800" dirty="0"/>
              <a:t>Data Analysis (Cont.)</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549603" y="1475500"/>
            <a:ext cx="5546397" cy="3990846"/>
          </a:xfrm>
        </p:spPr>
        <p:txBody>
          <a:bodyPr>
            <a:normAutofit/>
          </a:bodyPr>
          <a:lstStyle/>
          <a:p>
            <a:pPr marL="0" indent="0" algn="ctr">
              <a:buNone/>
            </a:pPr>
            <a:r>
              <a:rPr lang="en-US" sz="2800" b="1" u="sng" dirty="0"/>
              <a:t>Percent,  Attempts or Made</a:t>
            </a:r>
          </a:p>
          <a:p>
            <a:r>
              <a:rPr lang="en-US" sz="2400" dirty="0"/>
              <a:t>Teams outside the Standard Deviation both ways</a:t>
            </a:r>
          </a:p>
          <a:p>
            <a:r>
              <a:rPr lang="en-US" sz="2400" dirty="0"/>
              <a:t>Free Throw Percentage impacts high win teams</a:t>
            </a:r>
          </a:p>
          <a:p>
            <a:r>
              <a:rPr lang="en-US" sz="2400" dirty="0"/>
              <a:t>Low shots made impacts low win teams</a:t>
            </a:r>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3"/>
          <a:stretch>
            <a:fillRect/>
          </a:stretch>
        </p:blipFill>
        <p:spPr>
          <a:xfrm>
            <a:off x="11802043" y="6037518"/>
            <a:ext cx="363019" cy="820482"/>
          </a:xfrm>
          <a:prstGeom prst="rect">
            <a:avLst/>
          </a:prstGeom>
        </p:spPr>
      </p:pic>
      <p:pic>
        <p:nvPicPr>
          <p:cNvPr id="6" name="Picture 5">
            <a:extLst>
              <a:ext uri="{FF2B5EF4-FFF2-40B4-BE49-F238E27FC236}">
                <a16:creationId xmlns:a16="http://schemas.microsoft.com/office/drawing/2014/main" id="{77FC2E74-2718-48B6-A222-9E9EA63459EA}"/>
              </a:ext>
            </a:extLst>
          </p:cNvPr>
          <p:cNvPicPr>
            <a:picLocks noChangeAspect="1"/>
          </p:cNvPicPr>
          <p:nvPr/>
        </p:nvPicPr>
        <p:blipFill>
          <a:blip r:embed="rId4"/>
          <a:stretch>
            <a:fillRect/>
          </a:stretch>
        </p:blipFill>
        <p:spPr>
          <a:xfrm>
            <a:off x="6777320" y="1475499"/>
            <a:ext cx="4865077" cy="4069296"/>
          </a:xfrm>
          <a:prstGeom prst="rect">
            <a:avLst/>
          </a:prstGeom>
        </p:spPr>
      </p:pic>
    </p:spTree>
    <p:extLst>
      <p:ext uri="{BB962C8B-B14F-4D97-AF65-F5344CB8AC3E}">
        <p14:creationId xmlns:p14="http://schemas.microsoft.com/office/powerpoint/2010/main" val="1919473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9" y="309761"/>
            <a:ext cx="9603275" cy="874269"/>
          </a:xfrm>
        </p:spPr>
        <p:txBody>
          <a:bodyPr>
            <a:normAutofit/>
          </a:bodyPr>
          <a:lstStyle/>
          <a:p>
            <a:pPr algn="ctr"/>
            <a:r>
              <a:rPr lang="en-US" sz="4800" dirty="0"/>
              <a:t>Data Analysis (Cont.)</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375138" y="1500554"/>
            <a:ext cx="5715215" cy="3965791"/>
          </a:xfrm>
        </p:spPr>
        <p:txBody>
          <a:bodyPr>
            <a:normAutofit/>
          </a:bodyPr>
          <a:lstStyle/>
          <a:p>
            <a:pPr marL="0" indent="0">
              <a:buNone/>
            </a:pPr>
            <a:r>
              <a:rPr lang="en-US" b="1" u="sng" dirty="0"/>
              <a:t>More Free Throws Shot at Home or Away?</a:t>
            </a:r>
            <a:endParaRPr lang="en-US" dirty="0"/>
          </a:p>
          <a:p>
            <a:r>
              <a:rPr lang="en-US" dirty="0"/>
              <a:t>A large variation could indicate referee bias</a:t>
            </a:r>
          </a:p>
          <a:p>
            <a:r>
              <a:rPr lang="en-US" dirty="0"/>
              <a:t>Red in the Upper </a:t>
            </a:r>
          </a:p>
          <a:p>
            <a:r>
              <a:rPr lang="en-US" dirty="0"/>
              <a:t>We plotted Points versus FT Attempts to see if we can visualize how much free throw attempts contribute to points.</a:t>
            </a:r>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3"/>
          <a:stretch>
            <a:fillRect/>
          </a:stretch>
        </p:blipFill>
        <p:spPr>
          <a:xfrm>
            <a:off x="11802043" y="6037518"/>
            <a:ext cx="363019" cy="820482"/>
          </a:xfrm>
          <a:prstGeom prst="rect">
            <a:avLst/>
          </a:prstGeom>
        </p:spPr>
      </p:pic>
      <p:pic>
        <p:nvPicPr>
          <p:cNvPr id="5" name="Picture 4">
            <a:extLst>
              <a:ext uri="{FF2B5EF4-FFF2-40B4-BE49-F238E27FC236}">
                <a16:creationId xmlns:a16="http://schemas.microsoft.com/office/drawing/2014/main" id="{4A609A28-2FEF-48FE-B5BD-662F32C00D84}"/>
              </a:ext>
            </a:extLst>
          </p:cNvPr>
          <p:cNvPicPr>
            <a:picLocks noChangeAspect="1"/>
          </p:cNvPicPr>
          <p:nvPr/>
        </p:nvPicPr>
        <p:blipFill>
          <a:blip r:embed="rId4"/>
          <a:stretch>
            <a:fillRect/>
          </a:stretch>
        </p:blipFill>
        <p:spPr>
          <a:xfrm>
            <a:off x="6101648" y="1500555"/>
            <a:ext cx="5847974" cy="3885740"/>
          </a:xfrm>
          <a:prstGeom prst="rect">
            <a:avLst/>
          </a:prstGeom>
        </p:spPr>
      </p:pic>
    </p:spTree>
    <p:extLst>
      <p:ext uri="{BB962C8B-B14F-4D97-AF65-F5344CB8AC3E}">
        <p14:creationId xmlns:p14="http://schemas.microsoft.com/office/powerpoint/2010/main" val="1185872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9" y="321485"/>
            <a:ext cx="9603275" cy="835710"/>
          </a:xfrm>
        </p:spPr>
        <p:txBody>
          <a:bodyPr>
            <a:normAutofit/>
          </a:bodyPr>
          <a:lstStyle/>
          <a:p>
            <a:pPr algn="ctr"/>
            <a:r>
              <a:rPr lang="en-US" sz="4800" dirty="0"/>
              <a:t>Data Analysis (Cont.)</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222942" y="1402742"/>
            <a:ext cx="5096029" cy="4074689"/>
          </a:xfrm>
        </p:spPr>
        <p:txBody>
          <a:bodyPr/>
          <a:lstStyle/>
          <a:p>
            <a:pPr marL="0" indent="0" algn="ctr">
              <a:buNone/>
            </a:pPr>
            <a:r>
              <a:rPr lang="en-US" sz="3600" b="1" u="sng" dirty="0"/>
              <a:t>HOME  VS.   AWAY</a:t>
            </a:r>
          </a:p>
          <a:p>
            <a:r>
              <a:rPr lang="en-US" sz="2800" dirty="0"/>
              <a:t>Referee Bias</a:t>
            </a:r>
          </a:p>
          <a:p>
            <a:r>
              <a:rPr lang="en-US" sz="2800" dirty="0"/>
              <a:t>8000 attempts</a:t>
            </a:r>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3"/>
          <a:stretch>
            <a:fillRect/>
          </a:stretch>
        </p:blipFill>
        <p:spPr>
          <a:xfrm>
            <a:off x="11802043" y="6037518"/>
            <a:ext cx="363019" cy="820482"/>
          </a:xfrm>
          <a:prstGeom prst="rect">
            <a:avLst/>
          </a:prstGeom>
        </p:spPr>
      </p:pic>
      <p:pic>
        <p:nvPicPr>
          <p:cNvPr id="10" name="Picture 9">
            <a:extLst>
              <a:ext uri="{FF2B5EF4-FFF2-40B4-BE49-F238E27FC236}">
                <a16:creationId xmlns:a16="http://schemas.microsoft.com/office/drawing/2014/main" id="{13A8A0A0-204E-4D1A-9D5C-49DDEE8F6CAD}"/>
              </a:ext>
            </a:extLst>
          </p:cNvPr>
          <p:cNvPicPr>
            <a:picLocks noChangeAspect="1"/>
          </p:cNvPicPr>
          <p:nvPr/>
        </p:nvPicPr>
        <p:blipFill>
          <a:blip r:embed="rId4"/>
          <a:stretch>
            <a:fillRect/>
          </a:stretch>
        </p:blipFill>
        <p:spPr>
          <a:xfrm>
            <a:off x="5318971" y="1487451"/>
            <a:ext cx="6483072" cy="4385144"/>
          </a:xfrm>
          <a:prstGeom prst="rect">
            <a:avLst/>
          </a:prstGeom>
        </p:spPr>
      </p:pic>
    </p:spTree>
    <p:extLst>
      <p:ext uri="{BB962C8B-B14F-4D97-AF65-F5344CB8AC3E}">
        <p14:creationId xmlns:p14="http://schemas.microsoft.com/office/powerpoint/2010/main" val="1767756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9" y="555946"/>
            <a:ext cx="9603275" cy="835710"/>
          </a:xfrm>
        </p:spPr>
        <p:txBody>
          <a:bodyPr>
            <a:normAutofit/>
          </a:bodyPr>
          <a:lstStyle/>
          <a:p>
            <a:pPr algn="ctr"/>
            <a:r>
              <a:rPr lang="en-US" sz="4000" dirty="0"/>
              <a:t>Data Analysis (Cont.)</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313809" y="1391656"/>
            <a:ext cx="5939407" cy="4645862"/>
          </a:xfrm>
        </p:spPr>
        <p:txBody>
          <a:bodyPr>
            <a:normAutofit/>
          </a:bodyPr>
          <a:lstStyle/>
          <a:p>
            <a:pPr marL="0" indent="0" algn="ctr">
              <a:buNone/>
            </a:pPr>
            <a:r>
              <a:rPr lang="en-US" sz="3200" b="1" u="sng" dirty="0"/>
              <a:t>Perception Matters</a:t>
            </a:r>
          </a:p>
          <a:p>
            <a:endParaRPr lang="en-US" sz="2400" dirty="0"/>
          </a:p>
          <a:p>
            <a:r>
              <a:rPr lang="en-US" sz="2400" dirty="0"/>
              <a:t>There is a 2% difference</a:t>
            </a:r>
          </a:p>
          <a:p>
            <a:endParaRPr lang="en-US" sz="2400" dirty="0"/>
          </a:p>
          <a:p>
            <a:r>
              <a:rPr lang="en-US" sz="2400" dirty="0"/>
              <a:t>Yes there is an advantage, No it isn’t large</a:t>
            </a:r>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3"/>
          <a:stretch>
            <a:fillRect/>
          </a:stretch>
        </p:blipFill>
        <p:spPr>
          <a:xfrm>
            <a:off x="11802043" y="6037518"/>
            <a:ext cx="363019" cy="820482"/>
          </a:xfrm>
          <a:prstGeom prst="rect">
            <a:avLst/>
          </a:prstGeom>
        </p:spPr>
      </p:pic>
      <p:pic>
        <p:nvPicPr>
          <p:cNvPr id="5" name="Picture 4">
            <a:extLst>
              <a:ext uri="{FF2B5EF4-FFF2-40B4-BE49-F238E27FC236}">
                <a16:creationId xmlns:a16="http://schemas.microsoft.com/office/drawing/2014/main" id="{03ABDC05-895A-4756-BA76-17BF092E66A9}"/>
              </a:ext>
            </a:extLst>
          </p:cNvPr>
          <p:cNvPicPr>
            <a:picLocks noChangeAspect="1"/>
          </p:cNvPicPr>
          <p:nvPr/>
        </p:nvPicPr>
        <p:blipFill>
          <a:blip r:embed="rId4"/>
          <a:stretch>
            <a:fillRect/>
          </a:stretch>
        </p:blipFill>
        <p:spPr>
          <a:xfrm>
            <a:off x="6253216" y="1525175"/>
            <a:ext cx="5523209" cy="4512343"/>
          </a:xfrm>
          <a:prstGeom prst="rect">
            <a:avLst/>
          </a:prstGeom>
        </p:spPr>
      </p:pic>
    </p:spTree>
    <p:extLst>
      <p:ext uri="{BB962C8B-B14F-4D97-AF65-F5344CB8AC3E}">
        <p14:creationId xmlns:p14="http://schemas.microsoft.com/office/powerpoint/2010/main" val="2338500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9" y="555945"/>
            <a:ext cx="9603275" cy="1049235"/>
          </a:xfrm>
        </p:spPr>
        <p:txBody>
          <a:bodyPr>
            <a:normAutofit/>
          </a:bodyPr>
          <a:lstStyle/>
          <a:p>
            <a:pPr algn="ctr"/>
            <a:r>
              <a:rPr lang="en-US" dirty="0"/>
              <a:t>Findings</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1451579" y="1605180"/>
            <a:ext cx="9603275" cy="3861165"/>
          </a:xfrm>
        </p:spPr>
        <p:txBody>
          <a:bodyPr>
            <a:normAutofit/>
          </a:bodyPr>
          <a:lstStyle/>
          <a:p>
            <a:r>
              <a:rPr lang="en-US" sz="2800" dirty="0"/>
              <a:t>Better free throw shooting teams tend to have more wins</a:t>
            </a:r>
          </a:p>
          <a:p>
            <a:endParaRPr lang="en-US" sz="2800" dirty="0"/>
          </a:p>
          <a:p>
            <a:endParaRPr lang="en-US" sz="2800" dirty="0"/>
          </a:p>
          <a:p>
            <a:r>
              <a:rPr lang="en-US" sz="2800" dirty="0"/>
              <a:t>Yes there is a home court bias but it is not a large one</a:t>
            </a:r>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3"/>
          <a:stretch>
            <a:fillRect/>
          </a:stretch>
        </p:blipFill>
        <p:spPr>
          <a:xfrm>
            <a:off x="11802043" y="6037518"/>
            <a:ext cx="363019" cy="820482"/>
          </a:xfrm>
          <a:prstGeom prst="rect">
            <a:avLst/>
          </a:prstGeom>
        </p:spPr>
      </p:pic>
    </p:spTree>
    <p:extLst>
      <p:ext uri="{BB962C8B-B14F-4D97-AF65-F5344CB8AC3E}">
        <p14:creationId xmlns:p14="http://schemas.microsoft.com/office/powerpoint/2010/main" val="680202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637E85-D367-3F4A-B3C8-38699F9B7802}"/>
              </a:ext>
            </a:extLst>
          </p:cNvPr>
          <p:cNvSpPr>
            <a:spLocks noGrp="1"/>
          </p:cNvSpPr>
          <p:nvPr>
            <p:ph type="title"/>
          </p:nvPr>
        </p:nvSpPr>
        <p:spPr>
          <a:xfrm>
            <a:off x="1451579" y="804519"/>
            <a:ext cx="9603275" cy="1049235"/>
          </a:xfrm>
        </p:spPr>
        <p:txBody>
          <a:bodyPr>
            <a:normAutofit/>
          </a:bodyPr>
          <a:lstStyle/>
          <a:p>
            <a:pPr algn="ctr"/>
            <a:r>
              <a:rPr lang="en-US" dirty="0"/>
              <a:t>Post Mortem:</a:t>
            </a:r>
            <a:br>
              <a:rPr lang="en-US" dirty="0"/>
            </a:br>
            <a:r>
              <a:rPr lang="en-US" dirty="0"/>
              <a:t>What else could be researched</a:t>
            </a:r>
          </a:p>
        </p:txBody>
      </p:sp>
      <p:cxnSp>
        <p:nvCxnSpPr>
          <p:cNvPr id="28" name="Straight Connector 27">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0" name="Rectangle 29">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4" name="Picture 3" descr="A picture containing clipart&#10;&#10;Description automatically generated">
            <a:extLst>
              <a:ext uri="{FF2B5EF4-FFF2-40B4-BE49-F238E27FC236}">
                <a16:creationId xmlns:a16="http://schemas.microsoft.com/office/drawing/2014/main" id="{E305C4CB-F3F5-4D54-9ACF-05B1875F1C2B}"/>
              </a:ext>
            </a:extLst>
          </p:cNvPr>
          <p:cNvPicPr>
            <a:picLocks noChangeAspect="1"/>
          </p:cNvPicPr>
          <p:nvPr/>
        </p:nvPicPr>
        <p:blipFill>
          <a:blip r:embed="rId3"/>
          <a:stretch>
            <a:fillRect/>
          </a:stretch>
        </p:blipFill>
        <p:spPr>
          <a:xfrm>
            <a:off x="11802043" y="6037518"/>
            <a:ext cx="363019" cy="820482"/>
          </a:xfrm>
          <a:prstGeom prst="rect">
            <a:avLst/>
          </a:prstGeom>
        </p:spPr>
      </p:pic>
      <p:graphicFrame>
        <p:nvGraphicFramePr>
          <p:cNvPr id="6" name="Content Placeholder 2">
            <a:extLst>
              <a:ext uri="{FF2B5EF4-FFF2-40B4-BE49-F238E27FC236}">
                <a16:creationId xmlns:a16="http://schemas.microsoft.com/office/drawing/2014/main" id="{D1415EC6-79F1-4421-AF10-D6507AFD31B9}"/>
              </a:ext>
            </a:extLst>
          </p:cNvPr>
          <p:cNvGraphicFramePr>
            <a:graphicFrameLocks noGrp="1"/>
          </p:cNvGraphicFramePr>
          <p:nvPr>
            <p:ph idx="1"/>
            <p:extLst>
              <p:ext uri="{D42A27DB-BD31-4B8C-83A1-F6EECF244321}">
                <p14:modId xmlns:p14="http://schemas.microsoft.com/office/powerpoint/2010/main" val="1215632751"/>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7852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1A496-DD26-4844-90CF-756E9831B88B}"/>
              </a:ext>
            </a:extLst>
          </p:cNvPr>
          <p:cNvSpPr>
            <a:spLocks noGrp="1"/>
          </p:cNvSpPr>
          <p:nvPr>
            <p:ph type="ctrTitle"/>
          </p:nvPr>
        </p:nvSpPr>
        <p:spPr>
          <a:xfrm>
            <a:off x="350080" y="295564"/>
            <a:ext cx="9245460" cy="3255264"/>
          </a:xfrm>
        </p:spPr>
        <p:txBody>
          <a:bodyPr/>
          <a:lstStyle/>
          <a:p>
            <a:r>
              <a:rPr lang="en-US" b="1" dirty="0"/>
              <a:t>Audience </a:t>
            </a:r>
            <a:r>
              <a:rPr lang="en-US" b="1" dirty="0" err="1"/>
              <a:t>q&amp;A</a:t>
            </a:r>
            <a:endParaRPr lang="en-US" b="1" dirty="0"/>
          </a:p>
        </p:txBody>
      </p:sp>
      <p:pic>
        <p:nvPicPr>
          <p:cNvPr id="8" name="Picture 7">
            <a:extLst>
              <a:ext uri="{FF2B5EF4-FFF2-40B4-BE49-F238E27FC236}">
                <a16:creationId xmlns:a16="http://schemas.microsoft.com/office/drawing/2014/main" id="{D56E2E72-240F-CD49-8250-B1CEE2D589DE}"/>
              </a:ext>
            </a:extLst>
          </p:cNvPr>
          <p:cNvPicPr>
            <a:picLocks noChangeAspect="1"/>
          </p:cNvPicPr>
          <p:nvPr/>
        </p:nvPicPr>
        <p:blipFill>
          <a:blip r:embed="rId2"/>
          <a:stretch>
            <a:fillRect/>
          </a:stretch>
        </p:blipFill>
        <p:spPr>
          <a:xfrm>
            <a:off x="9401577" y="656078"/>
            <a:ext cx="2363298" cy="5341436"/>
          </a:xfrm>
          <a:prstGeom prst="rect">
            <a:avLst/>
          </a:prstGeom>
        </p:spPr>
      </p:pic>
      <p:sp>
        <p:nvSpPr>
          <p:cNvPr id="5" name="Subtitle 4">
            <a:extLst>
              <a:ext uri="{FF2B5EF4-FFF2-40B4-BE49-F238E27FC236}">
                <a16:creationId xmlns:a16="http://schemas.microsoft.com/office/drawing/2014/main" id="{F36DB4CC-7D6B-43AF-A498-A56EADAD192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43720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719768B7-F901-4188-819F-CE5B25EEF055}"/>
              </a:ext>
            </a:extLst>
          </p:cNvPr>
          <p:cNvPicPr>
            <a:picLocks noGrp="1" noChangeAspect="1"/>
          </p:cNvPicPr>
          <p:nvPr>
            <p:ph idx="1"/>
          </p:nvPr>
        </p:nvPicPr>
        <p:blipFill>
          <a:blip r:embed="rId2"/>
          <a:stretch>
            <a:fillRect/>
          </a:stretch>
        </p:blipFill>
        <p:spPr>
          <a:xfrm>
            <a:off x="1007388" y="1599208"/>
            <a:ext cx="7722659" cy="4438310"/>
          </a:xfrm>
        </p:spPr>
      </p:pic>
      <p:pic>
        <p:nvPicPr>
          <p:cNvPr id="5" name="Picture 4">
            <a:extLst>
              <a:ext uri="{FF2B5EF4-FFF2-40B4-BE49-F238E27FC236}">
                <a16:creationId xmlns:a16="http://schemas.microsoft.com/office/drawing/2014/main" id="{E0F729A1-6BDF-49F7-AA0E-9D65AF9FC22C}"/>
              </a:ext>
            </a:extLst>
          </p:cNvPr>
          <p:cNvPicPr>
            <a:picLocks noChangeAspect="1"/>
          </p:cNvPicPr>
          <p:nvPr/>
        </p:nvPicPr>
        <p:blipFill>
          <a:blip r:embed="rId3"/>
          <a:stretch>
            <a:fillRect/>
          </a:stretch>
        </p:blipFill>
        <p:spPr>
          <a:xfrm>
            <a:off x="9401577" y="696082"/>
            <a:ext cx="2363298" cy="5341436"/>
          </a:xfrm>
          <a:prstGeom prst="rect">
            <a:avLst/>
          </a:prstGeom>
        </p:spPr>
      </p:pic>
      <p:sp>
        <p:nvSpPr>
          <p:cNvPr id="2" name="Rectangle 1">
            <a:extLst>
              <a:ext uri="{FF2B5EF4-FFF2-40B4-BE49-F238E27FC236}">
                <a16:creationId xmlns:a16="http://schemas.microsoft.com/office/drawing/2014/main" id="{0A366836-86EA-4D22-8B45-85B39B409EC4}"/>
              </a:ext>
            </a:extLst>
          </p:cNvPr>
          <p:cNvSpPr/>
          <p:nvPr/>
        </p:nvSpPr>
        <p:spPr>
          <a:xfrm>
            <a:off x="2078627" y="404983"/>
            <a:ext cx="8034745" cy="830997"/>
          </a:xfrm>
          <a:prstGeom prst="rect">
            <a:avLst/>
          </a:prstGeom>
        </p:spPr>
        <p:txBody>
          <a:bodyPr wrap="square">
            <a:spAutoFit/>
          </a:bodyPr>
          <a:lstStyle/>
          <a:p>
            <a:pPr algn="ctr"/>
            <a:r>
              <a:rPr lang="en-US" sz="4800" b="1" dirty="0"/>
              <a:t>Audience Q&amp;A</a:t>
            </a:r>
            <a:endParaRPr lang="en-US" sz="4800" dirty="0"/>
          </a:p>
        </p:txBody>
      </p:sp>
    </p:spTree>
    <p:extLst>
      <p:ext uri="{BB962C8B-B14F-4D97-AF65-F5344CB8AC3E}">
        <p14:creationId xmlns:p14="http://schemas.microsoft.com/office/powerpoint/2010/main" val="392246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B316-DA93-5C42-8124-8D075197A09C}"/>
              </a:ext>
            </a:extLst>
          </p:cNvPr>
          <p:cNvSpPr>
            <a:spLocks noGrp="1"/>
          </p:cNvSpPr>
          <p:nvPr>
            <p:ph type="title"/>
          </p:nvPr>
        </p:nvSpPr>
        <p:spPr>
          <a:xfrm>
            <a:off x="1451579" y="804519"/>
            <a:ext cx="9603275" cy="1049235"/>
          </a:xfrm>
        </p:spPr>
        <p:txBody>
          <a:bodyPr>
            <a:normAutofit fontScale="90000"/>
          </a:bodyPr>
          <a:lstStyle/>
          <a:p>
            <a:pPr algn="ctr"/>
            <a:r>
              <a:rPr lang="en-US" sz="5300" dirty="0"/>
              <a:t>Motivation &amp; Summary</a:t>
            </a:r>
            <a:br>
              <a:rPr lang="en-US" sz="2700" dirty="0"/>
            </a:br>
            <a:br>
              <a:rPr lang="en-US" sz="2700" dirty="0"/>
            </a:br>
            <a:r>
              <a:rPr lang="en-US" sz="2700" dirty="0"/>
              <a:t>  </a:t>
            </a:r>
            <a:br>
              <a:rPr lang="en-US" sz="1300" dirty="0"/>
            </a:br>
            <a:r>
              <a:rPr lang="en-US" sz="1300" dirty="0"/>
              <a:t>	</a:t>
            </a:r>
            <a:br>
              <a:rPr lang="en-US" sz="1300" dirty="0"/>
            </a:br>
            <a:endParaRPr lang="en-US" sz="1300" dirty="0"/>
          </a:p>
        </p:txBody>
      </p:sp>
      <p:pic>
        <p:nvPicPr>
          <p:cNvPr id="5" name="Picture 4">
            <a:extLst>
              <a:ext uri="{FF2B5EF4-FFF2-40B4-BE49-F238E27FC236}">
                <a16:creationId xmlns:a16="http://schemas.microsoft.com/office/drawing/2014/main" id="{12C6ADED-825C-4A3C-85FC-D80F5487839A}"/>
              </a:ext>
            </a:extLst>
          </p:cNvPr>
          <p:cNvPicPr>
            <a:picLocks noChangeAspect="1"/>
          </p:cNvPicPr>
          <p:nvPr/>
        </p:nvPicPr>
        <p:blipFill>
          <a:blip r:embed="rId2"/>
          <a:stretch>
            <a:fillRect/>
          </a:stretch>
        </p:blipFill>
        <p:spPr>
          <a:xfrm>
            <a:off x="11802043" y="6037518"/>
            <a:ext cx="363019" cy="820482"/>
          </a:xfrm>
          <a:prstGeom prst="rect">
            <a:avLst/>
          </a:prstGeom>
        </p:spPr>
      </p:pic>
      <p:sp>
        <p:nvSpPr>
          <p:cNvPr id="6" name="Content Placeholder 5">
            <a:extLst>
              <a:ext uri="{FF2B5EF4-FFF2-40B4-BE49-F238E27FC236}">
                <a16:creationId xmlns:a16="http://schemas.microsoft.com/office/drawing/2014/main" id="{8CBEB9CF-E096-43D5-9450-D2F990614CBF}"/>
              </a:ext>
            </a:extLst>
          </p:cNvPr>
          <p:cNvSpPr>
            <a:spLocks noGrp="1"/>
          </p:cNvSpPr>
          <p:nvPr>
            <p:ph idx="1"/>
          </p:nvPr>
        </p:nvSpPr>
        <p:spPr/>
        <p:txBody>
          <a:bodyPr/>
          <a:lstStyle/>
          <a:p>
            <a:r>
              <a:rPr lang="en-US" sz="3200" dirty="0"/>
              <a:t>Do free throws impact a team’s win total</a:t>
            </a:r>
          </a:p>
          <a:p>
            <a:pPr>
              <a:buFont typeface="Wingdings" panose="05000000000000000000" pitchFamily="2" charset="2"/>
              <a:buChar char="Ø"/>
            </a:pPr>
            <a:endParaRPr lang="en-US" sz="3200" dirty="0"/>
          </a:p>
          <a:p>
            <a:r>
              <a:rPr lang="en-US" sz="3200" dirty="0"/>
              <a:t>If a team has a higher free throw percentage, then they will have more wins</a:t>
            </a:r>
          </a:p>
          <a:p>
            <a:pPr>
              <a:buFont typeface="Wingdings" panose="05000000000000000000" pitchFamily="2" charset="2"/>
              <a:buChar char="Ø"/>
            </a:pPr>
            <a:endParaRPr lang="en-US" sz="3200" dirty="0"/>
          </a:p>
          <a:p>
            <a:pPr lvl="1"/>
            <a:endParaRPr lang="en-US" sz="2000" dirty="0"/>
          </a:p>
          <a:p>
            <a:pPr marL="0" indent="0">
              <a:buNone/>
            </a:pPr>
            <a:endParaRPr lang="en-US" sz="2200" dirty="0"/>
          </a:p>
        </p:txBody>
      </p:sp>
    </p:spTree>
    <p:extLst>
      <p:ext uri="{BB962C8B-B14F-4D97-AF65-F5344CB8AC3E}">
        <p14:creationId xmlns:p14="http://schemas.microsoft.com/office/powerpoint/2010/main" val="628399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57B45-5647-6247-B187-C1506778E6B8}"/>
              </a:ext>
            </a:extLst>
          </p:cNvPr>
          <p:cNvSpPr>
            <a:spLocks noGrp="1"/>
          </p:cNvSpPr>
          <p:nvPr>
            <p:ph type="title"/>
          </p:nvPr>
        </p:nvSpPr>
        <p:spPr>
          <a:xfrm>
            <a:off x="1451579" y="458291"/>
            <a:ext cx="9603275" cy="631955"/>
          </a:xfrm>
        </p:spPr>
        <p:txBody>
          <a:bodyPr>
            <a:noAutofit/>
          </a:bodyPr>
          <a:lstStyle/>
          <a:p>
            <a:pPr algn="ctr"/>
            <a:r>
              <a:rPr lang="en-US" sz="4800" dirty="0"/>
              <a:t>Questions</a:t>
            </a:r>
            <a:br>
              <a:rPr lang="en-US" sz="4000" dirty="0"/>
            </a:br>
            <a:endParaRPr lang="en-US" sz="4000" dirty="0"/>
          </a:p>
        </p:txBody>
      </p:sp>
      <p:sp>
        <p:nvSpPr>
          <p:cNvPr id="3" name="Content Placeholder 2">
            <a:extLst>
              <a:ext uri="{FF2B5EF4-FFF2-40B4-BE49-F238E27FC236}">
                <a16:creationId xmlns:a16="http://schemas.microsoft.com/office/drawing/2014/main" id="{3B433C74-BAA4-0D44-97FD-A249D1D8BC60}"/>
              </a:ext>
            </a:extLst>
          </p:cNvPr>
          <p:cNvSpPr>
            <a:spLocks noGrp="1"/>
          </p:cNvSpPr>
          <p:nvPr>
            <p:ph idx="1"/>
          </p:nvPr>
        </p:nvSpPr>
        <p:spPr>
          <a:xfrm>
            <a:off x="1451579" y="1488832"/>
            <a:ext cx="9603275" cy="4548686"/>
          </a:xfrm>
        </p:spPr>
        <p:txBody>
          <a:bodyPr>
            <a:normAutofit lnSpcReduction="10000"/>
          </a:bodyPr>
          <a:lstStyle/>
          <a:p>
            <a:pPr>
              <a:buFont typeface="Arial" panose="020B0604020202020204" pitchFamily="34" charset="0"/>
              <a:buChar char="•"/>
            </a:pPr>
            <a:r>
              <a:rPr lang="en-US" sz="2800" dirty="0"/>
              <a:t>Do teams that win more games have a higher free throw percentage?</a:t>
            </a:r>
          </a:p>
          <a:p>
            <a:pPr>
              <a:buFont typeface="Arial" panose="020B0604020202020204" pitchFamily="34" charset="0"/>
              <a:buChar char="•"/>
            </a:pPr>
            <a:endParaRPr lang="en-US" sz="2800" dirty="0"/>
          </a:p>
          <a:p>
            <a:pPr>
              <a:buFont typeface="Arial" panose="020B0604020202020204" pitchFamily="34" charset="0"/>
              <a:buChar char="•"/>
            </a:pPr>
            <a:r>
              <a:rPr lang="en-US" sz="2800" dirty="0"/>
              <a:t>Do other Free Throw statistics show a greater impact on a teams ability to win games?</a:t>
            </a:r>
          </a:p>
          <a:p>
            <a:pPr>
              <a:buFont typeface="Arial" panose="020B0604020202020204" pitchFamily="34" charset="0"/>
              <a:buChar char="•"/>
            </a:pPr>
            <a:endParaRPr lang="en-US" sz="2800" dirty="0"/>
          </a:p>
          <a:p>
            <a:pPr>
              <a:buFont typeface="Arial" panose="020B0604020202020204" pitchFamily="34" charset="0"/>
              <a:buChar char="•"/>
            </a:pPr>
            <a:r>
              <a:rPr lang="en-US" sz="2800" dirty="0"/>
              <a:t>Is there a bias in free throw attempts toward the home team?</a:t>
            </a:r>
            <a:br>
              <a:rPr lang="en-US" sz="2800" dirty="0"/>
            </a:br>
            <a:endParaRPr lang="en-US" sz="2800" dirty="0"/>
          </a:p>
          <a:p>
            <a:pPr>
              <a:buFont typeface="Arial" panose="020B0604020202020204" pitchFamily="34" charset="0"/>
              <a:buChar char="•"/>
            </a:pPr>
            <a:endParaRPr lang="en-US" sz="2400"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A816EB9F-D387-453A-855C-207DD987A227}"/>
              </a:ext>
            </a:extLst>
          </p:cNvPr>
          <p:cNvPicPr>
            <a:picLocks noChangeAspect="1"/>
          </p:cNvPicPr>
          <p:nvPr/>
        </p:nvPicPr>
        <p:blipFill>
          <a:blip r:embed="rId2"/>
          <a:stretch>
            <a:fillRect/>
          </a:stretch>
        </p:blipFill>
        <p:spPr>
          <a:xfrm>
            <a:off x="11802043" y="6037518"/>
            <a:ext cx="363019" cy="820482"/>
          </a:xfrm>
          <a:prstGeom prst="rect">
            <a:avLst/>
          </a:prstGeom>
        </p:spPr>
      </p:pic>
    </p:spTree>
    <p:extLst>
      <p:ext uri="{BB962C8B-B14F-4D97-AF65-F5344CB8AC3E}">
        <p14:creationId xmlns:p14="http://schemas.microsoft.com/office/powerpoint/2010/main" val="2198986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6" name="Picture 55">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8" name="Straight Connector 57">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62" name="Rectangle 61">
            <a:extLst>
              <a:ext uri="{FF2B5EF4-FFF2-40B4-BE49-F238E27FC236}">
                <a16:creationId xmlns:a16="http://schemas.microsoft.com/office/drawing/2014/main" id="{0EF77632-1A0C-4B9F-829B-226E68A7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F3DCFC27-6BCE-42B6-8372-070EA07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BBABA5E6-DB50-CD47-8729-DA59F1AF025E}"/>
              </a:ext>
            </a:extLst>
          </p:cNvPr>
          <p:cNvSpPr>
            <a:spLocks noGrp="1"/>
          </p:cNvSpPr>
          <p:nvPr>
            <p:ph type="title"/>
          </p:nvPr>
        </p:nvSpPr>
        <p:spPr>
          <a:xfrm>
            <a:off x="1737635" y="5218586"/>
            <a:ext cx="8637073" cy="558063"/>
          </a:xfrm>
        </p:spPr>
        <p:txBody>
          <a:bodyPr vert="horz" lIns="91440" tIns="45720" rIns="91440" bIns="0" rtlCol="0" anchor="b">
            <a:noAutofit/>
          </a:bodyPr>
          <a:lstStyle/>
          <a:p>
            <a:pPr algn="ctr"/>
            <a:r>
              <a:rPr lang="en-US" sz="4800" dirty="0"/>
              <a:t>Our Data Source</a:t>
            </a:r>
          </a:p>
        </p:txBody>
      </p:sp>
      <p:pic>
        <p:nvPicPr>
          <p:cNvPr id="6" name="Picture 5">
            <a:extLst>
              <a:ext uri="{FF2B5EF4-FFF2-40B4-BE49-F238E27FC236}">
                <a16:creationId xmlns:a16="http://schemas.microsoft.com/office/drawing/2014/main" id="{9FA96B2D-16E6-49F0-B890-73C764E31398}"/>
              </a:ext>
            </a:extLst>
          </p:cNvPr>
          <p:cNvPicPr>
            <a:picLocks noChangeAspect="1"/>
          </p:cNvPicPr>
          <p:nvPr/>
        </p:nvPicPr>
        <p:blipFill>
          <a:blip r:embed="rId4"/>
          <a:stretch>
            <a:fillRect/>
          </a:stretch>
        </p:blipFill>
        <p:spPr>
          <a:xfrm>
            <a:off x="456136" y="193579"/>
            <a:ext cx="5183730" cy="4737906"/>
          </a:xfrm>
          <a:prstGeom prst="rect">
            <a:avLst/>
          </a:prstGeom>
        </p:spPr>
      </p:pic>
      <p:pic>
        <p:nvPicPr>
          <p:cNvPr id="24" name="Content Placeholder 4">
            <a:extLst>
              <a:ext uri="{FF2B5EF4-FFF2-40B4-BE49-F238E27FC236}">
                <a16:creationId xmlns:a16="http://schemas.microsoft.com/office/drawing/2014/main" id="{7A7FC0E7-04C2-49EA-85A1-21621F27D001}"/>
              </a:ext>
            </a:extLst>
          </p:cNvPr>
          <p:cNvPicPr>
            <a:picLocks noGrp="1" noChangeAspect="1"/>
          </p:cNvPicPr>
          <p:nvPr>
            <p:ph idx="1"/>
          </p:nvPr>
        </p:nvPicPr>
        <p:blipFill>
          <a:blip r:embed="rId5"/>
          <a:stretch>
            <a:fillRect/>
          </a:stretch>
        </p:blipFill>
        <p:spPr>
          <a:xfrm>
            <a:off x="6096000" y="131912"/>
            <a:ext cx="5729717" cy="4769990"/>
          </a:xfrm>
          <a:prstGeom prst="rect">
            <a:avLst/>
          </a:prstGeom>
        </p:spPr>
      </p:pic>
      <p:cxnSp>
        <p:nvCxnSpPr>
          <p:cNvPr id="66" name="Straight Connector 65">
            <a:extLst>
              <a:ext uri="{FF2B5EF4-FFF2-40B4-BE49-F238E27FC236}">
                <a16:creationId xmlns:a16="http://schemas.microsoft.com/office/drawing/2014/main" id="{96A4B1E0-284C-4A01-8141-A24D2B8EE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68" name="Picture 67">
            <a:extLst>
              <a:ext uri="{FF2B5EF4-FFF2-40B4-BE49-F238E27FC236}">
                <a16:creationId xmlns:a16="http://schemas.microsoft.com/office/drawing/2014/main" id="{F82046CE-87C5-4670-A404-6AB453F5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0" name="Straight Connector 69">
            <a:extLst>
              <a:ext uri="{FF2B5EF4-FFF2-40B4-BE49-F238E27FC236}">
                <a16:creationId xmlns:a16="http://schemas.microsoft.com/office/drawing/2014/main" id="{A224BAD7-5931-4CA6-BB58-0CBCFCFA65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4025A72-5DB8-4975-9D13-82E70F77AD5C}"/>
              </a:ext>
            </a:extLst>
          </p:cNvPr>
          <p:cNvPicPr>
            <a:picLocks noChangeAspect="1"/>
          </p:cNvPicPr>
          <p:nvPr/>
        </p:nvPicPr>
        <p:blipFill>
          <a:blip r:embed="rId6"/>
          <a:stretch>
            <a:fillRect/>
          </a:stretch>
        </p:blipFill>
        <p:spPr>
          <a:xfrm>
            <a:off x="11802043" y="6037518"/>
            <a:ext cx="363019" cy="820482"/>
          </a:xfrm>
          <a:prstGeom prst="rect">
            <a:avLst/>
          </a:prstGeom>
        </p:spPr>
      </p:pic>
    </p:spTree>
    <p:extLst>
      <p:ext uri="{BB962C8B-B14F-4D97-AF65-F5344CB8AC3E}">
        <p14:creationId xmlns:p14="http://schemas.microsoft.com/office/powerpoint/2010/main" val="304900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2C14A9-3617-46DD-9FC4-ED828A7D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9AB0109-1C89-41F0-9EDF-3DE017BE3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38926A09-A7B9-7747-9BCE-289084CBA68D}"/>
              </a:ext>
            </a:extLst>
          </p:cNvPr>
          <p:cNvSpPr>
            <a:spLocks noGrp="1"/>
          </p:cNvSpPr>
          <p:nvPr>
            <p:ph type="title"/>
          </p:nvPr>
        </p:nvSpPr>
        <p:spPr>
          <a:xfrm>
            <a:off x="1453897" y="630316"/>
            <a:ext cx="9748381" cy="898617"/>
          </a:xfrm>
        </p:spPr>
        <p:txBody>
          <a:bodyPr>
            <a:normAutofit/>
          </a:bodyPr>
          <a:lstStyle/>
          <a:p>
            <a:pPr algn="ctr"/>
            <a:r>
              <a:rPr lang="en-US" sz="4800" dirty="0"/>
              <a:t>Data Clean-Up &amp; Exploration</a:t>
            </a:r>
          </a:p>
        </p:txBody>
      </p:sp>
      <p:sp>
        <p:nvSpPr>
          <p:cNvPr id="15" name="Rectangle 14">
            <a:extLst>
              <a:ext uri="{FF2B5EF4-FFF2-40B4-BE49-F238E27FC236}">
                <a16:creationId xmlns:a16="http://schemas.microsoft.com/office/drawing/2014/main" id="{19E5CB6C-D5A1-44AB-BAD0-E76C67ED2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5C41555B-4DC6-4B49-8D99-76AEEC568B87}"/>
              </a:ext>
            </a:extLst>
          </p:cNvPr>
          <p:cNvSpPr>
            <a:spLocks noGrp="1"/>
          </p:cNvSpPr>
          <p:nvPr>
            <p:ph idx="1"/>
          </p:nvPr>
        </p:nvSpPr>
        <p:spPr>
          <a:xfrm>
            <a:off x="426835" y="2015732"/>
            <a:ext cx="6575102" cy="3450613"/>
          </a:xfrm>
        </p:spPr>
        <p:txBody>
          <a:bodyPr>
            <a:normAutofit/>
          </a:bodyPr>
          <a:lstStyle/>
          <a:p>
            <a:r>
              <a:rPr lang="en-US" sz="3200" dirty="0"/>
              <a:t>Game venue data</a:t>
            </a:r>
          </a:p>
          <a:p>
            <a:pPr lvl="1"/>
            <a:r>
              <a:rPr lang="en-US" sz="2400" dirty="0"/>
              <a:t>Problem discovery due to team ranks</a:t>
            </a:r>
          </a:p>
          <a:p>
            <a:endParaRPr lang="en-US" dirty="0"/>
          </a:p>
          <a:p>
            <a:r>
              <a:rPr lang="en-US" sz="3200" dirty="0"/>
              <a:t>Franchise name changes</a:t>
            </a:r>
          </a:p>
          <a:p>
            <a:pPr lvl="1"/>
            <a:r>
              <a:rPr lang="en-US" sz="2400" dirty="0"/>
              <a:t>More than 30 teams</a:t>
            </a:r>
          </a:p>
          <a:p>
            <a:pPr marL="457200" lvl="1" indent="0">
              <a:buNone/>
            </a:pPr>
            <a:endParaRPr lang="en-US" dirty="0"/>
          </a:p>
        </p:txBody>
      </p:sp>
      <p:pic>
        <p:nvPicPr>
          <p:cNvPr id="5" name="Picture 4">
            <a:extLst>
              <a:ext uri="{FF2B5EF4-FFF2-40B4-BE49-F238E27FC236}">
                <a16:creationId xmlns:a16="http://schemas.microsoft.com/office/drawing/2014/main" id="{0C6E20E6-3730-4E12-AAEB-E31C473F854F}"/>
              </a:ext>
            </a:extLst>
          </p:cNvPr>
          <p:cNvPicPr>
            <a:picLocks noChangeAspect="1"/>
          </p:cNvPicPr>
          <p:nvPr/>
        </p:nvPicPr>
        <p:blipFill>
          <a:blip r:embed="rId3"/>
          <a:stretch>
            <a:fillRect/>
          </a:stretch>
        </p:blipFill>
        <p:spPr>
          <a:xfrm>
            <a:off x="7127442" y="2952618"/>
            <a:ext cx="4637723" cy="2980184"/>
          </a:xfrm>
          <a:prstGeom prst="rect">
            <a:avLst/>
          </a:prstGeom>
        </p:spPr>
      </p:pic>
      <p:pic>
        <p:nvPicPr>
          <p:cNvPr id="6" name="Picture 5">
            <a:extLst>
              <a:ext uri="{FF2B5EF4-FFF2-40B4-BE49-F238E27FC236}">
                <a16:creationId xmlns:a16="http://schemas.microsoft.com/office/drawing/2014/main" id="{D36BC18D-9263-4CB9-8B64-9AA92B3306EC}"/>
              </a:ext>
            </a:extLst>
          </p:cNvPr>
          <p:cNvPicPr>
            <a:picLocks noChangeAspect="1"/>
          </p:cNvPicPr>
          <p:nvPr/>
        </p:nvPicPr>
        <p:blipFill>
          <a:blip r:embed="rId4"/>
          <a:stretch>
            <a:fillRect/>
          </a:stretch>
        </p:blipFill>
        <p:spPr>
          <a:xfrm>
            <a:off x="7127442" y="1572617"/>
            <a:ext cx="4074836" cy="1358278"/>
          </a:xfrm>
          <a:prstGeom prst="rect">
            <a:avLst/>
          </a:prstGeom>
        </p:spPr>
      </p:pic>
      <p:pic>
        <p:nvPicPr>
          <p:cNvPr id="17" name="Picture 16">
            <a:extLst>
              <a:ext uri="{FF2B5EF4-FFF2-40B4-BE49-F238E27FC236}">
                <a16:creationId xmlns:a16="http://schemas.microsoft.com/office/drawing/2014/main" id="{D5A16967-5C32-4A48-9F02-4F0228AC8D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942D078B-EF20-4DB1-AA1B-87F212C56A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F2E176A-46F5-4A08-807C-AAE62D0C647D}"/>
              </a:ext>
            </a:extLst>
          </p:cNvPr>
          <p:cNvPicPr>
            <a:picLocks noChangeAspect="1"/>
          </p:cNvPicPr>
          <p:nvPr/>
        </p:nvPicPr>
        <p:blipFill>
          <a:blip r:embed="rId6"/>
          <a:stretch>
            <a:fillRect/>
          </a:stretch>
        </p:blipFill>
        <p:spPr>
          <a:xfrm>
            <a:off x="11802043" y="6037518"/>
            <a:ext cx="363019" cy="820482"/>
          </a:xfrm>
          <a:prstGeom prst="rect">
            <a:avLst/>
          </a:prstGeom>
        </p:spPr>
      </p:pic>
    </p:spTree>
    <p:extLst>
      <p:ext uri="{BB962C8B-B14F-4D97-AF65-F5344CB8AC3E}">
        <p14:creationId xmlns:p14="http://schemas.microsoft.com/office/powerpoint/2010/main" val="3670275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8" y="486845"/>
            <a:ext cx="9603275" cy="713658"/>
          </a:xfrm>
        </p:spPr>
        <p:txBody>
          <a:bodyPr>
            <a:noAutofit/>
          </a:bodyPr>
          <a:lstStyle/>
          <a:p>
            <a:pPr algn="ctr"/>
            <a:r>
              <a:rPr lang="en-US" sz="4800" dirty="0"/>
              <a:t>Data Analysis</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208449" y="1488294"/>
            <a:ext cx="6044767" cy="3904604"/>
          </a:xfrm>
        </p:spPr>
        <p:txBody>
          <a:bodyPr/>
          <a:lstStyle/>
          <a:p>
            <a:pPr marL="0" indent="0" algn="ctr">
              <a:buNone/>
            </a:pPr>
            <a:r>
              <a:rPr lang="en-US" sz="2800" b="1" u="sng" dirty="0"/>
              <a:t>Do teams with a higher free throw percentage win more games?</a:t>
            </a:r>
            <a:endParaRPr lang="en-US" sz="1800" dirty="0"/>
          </a:p>
          <a:p>
            <a:pPr>
              <a:lnSpc>
                <a:spcPct val="100000"/>
              </a:lnSpc>
            </a:pPr>
            <a:endParaRPr lang="en-US" sz="1800" dirty="0"/>
          </a:p>
          <a:p>
            <a:pPr>
              <a:lnSpc>
                <a:spcPct val="100000"/>
              </a:lnSpc>
            </a:pPr>
            <a:r>
              <a:rPr lang="en-US" sz="2400" dirty="0"/>
              <a:t>There is an upward trend but it is not very distinct.</a:t>
            </a:r>
          </a:p>
          <a:p>
            <a:pPr lvl="1"/>
            <a:endParaRPr lang="en-US" dirty="0"/>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3"/>
          <a:stretch>
            <a:fillRect/>
          </a:stretch>
        </p:blipFill>
        <p:spPr>
          <a:xfrm>
            <a:off x="11802043" y="6037518"/>
            <a:ext cx="363019" cy="820482"/>
          </a:xfrm>
          <a:prstGeom prst="rect">
            <a:avLst/>
          </a:prstGeom>
        </p:spPr>
      </p:pic>
      <p:pic>
        <p:nvPicPr>
          <p:cNvPr id="5" name="Picture 4">
            <a:extLst>
              <a:ext uri="{FF2B5EF4-FFF2-40B4-BE49-F238E27FC236}">
                <a16:creationId xmlns:a16="http://schemas.microsoft.com/office/drawing/2014/main" id="{EEA68E6F-E8B1-4ADB-B218-28562C3C8B4D}"/>
              </a:ext>
            </a:extLst>
          </p:cNvPr>
          <p:cNvPicPr>
            <a:picLocks noChangeAspect="1"/>
          </p:cNvPicPr>
          <p:nvPr/>
        </p:nvPicPr>
        <p:blipFill>
          <a:blip r:embed="rId4"/>
          <a:stretch>
            <a:fillRect/>
          </a:stretch>
        </p:blipFill>
        <p:spPr>
          <a:xfrm>
            <a:off x="6253216" y="1568989"/>
            <a:ext cx="5629643" cy="3823909"/>
          </a:xfrm>
          <a:prstGeom prst="rect">
            <a:avLst/>
          </a:prstGeom>
        </p:spPr>
      </p:pic>
    </p:spTree>
    <p:extLst>
      <p:ext uri="{BB962C8B-B14F-4D97-AF65-F5344CB8AC3E}">
        <p14:creationId xmlns:p14="http://schemas.microsoft.com/office/powerpoint/2010/main" val="3797123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9" y="339969"/>
            <a:ext cx="9895009" cy="771109"/>
          </a:xfrm>
        </p:spPr>
        <p:txBody>
          <a:bodyPr>
            <a:noAutofit/>
          </a:bodyPr>
          <a:lstStyle/>
          <a:p>
            <a:pPr algn="ctr"/>
            <a:r>
              <a:rPr lang="en-US" sz="4800" dirty="0"/>
              <a:t>Data Analysis (Cont.)</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220741" y="1477108"/>
            <a:ext cx="4679505" cy="4340986"/>
          </a:xfrm>
        </p:spPr>
        <p:txBody>
          <a:bodyPr>
            <a:normAutofit/>
          </a:bodyPr>
          <a:lstStyle/>
          <a:p>
            <a:endParaRPr lang="en-US" sz="2400" dirty="0"/>
          </a:p>
          <a:p>
            <a:r>
              <a:rPr lang="en-US" sz="2800" dirty="0"/>
              <a:t>The upper mean plus one standard deviation is White</a:t>
            </a:r>
          </a:p>
          <a:p>
            <a:endParaRPr lang="en-US" sz="2800" dirty="0"/>
          </a:p>
          <a:p>
            <a:r>
              <a:rPr lang="en-US" sz="2800" dirty="0"/>
              <a:t>The lower mean plus one standard deviation is Red</a:t>
            </a:r>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3"/>
          <a:stretch>
            <a:fillRect/>
          </a:stretch>
        </p:blipFill>
        <p:spPr>
          <a:xfrm>
            <a:off x="11802043" y="6037518"/>
            <a:ext cx="363019" cy="820482"/>
          </a:xfrm>
          <a:prstGeom prst="rect">
            <a:avLst/>
          </a:prstGeom>
        </p:spPr>
      </p:pic>
      <p:pic>
        <p:nvPicPr>
          <p:cNvPr id="5" name="Picture 4">
            <a:extLst>
              <a:ext uri="{FF2B5EF4-FFF2-40B4-BE49-F238E27FC236}">
                <a16:creationId xmlns:a16="http://schemas.microsoft.com/office/drawing/2014/main" id="{32FA346C-F267-4C01-844F-D3B499B29475}"/>
              </a:ext>
            </a:extLst>
          </p:cNvPr>
          <p:cNvPicPr>
            <a:picLocks noChangeAspect="1"/>
          </p:cNvPicPr>
          <p:nvPr/>
        </p:nvPicPr>
        <p:blipFill>
          <a:blip r:embed="rId4"/>
          <a:stretch>
            <a:fillRect/>
          </a:stretch>
        </p:blipFill>
        <p:spPr>
          <a:xfrm>
            <a:off x="4799646" y="1477108"/>
            <a:ext cx="7171613" cy="4560410"/>
          </a:xfrm>
          <a:prstGeom prst="rect">
            <a:avLst/>
          </a:prstGeom>
        </p:spPr>
      </p:pic>
    </p:spTree>
    <p:extLst>
      <p:ext uri="{BB962C8B-B14F-4D97-AF65-F5344CB8AC3E}">
        <p14:creationId xmlns:p14="http://schemas.microsoft.com/office/powerpoint/2010/main" val="4034354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8" y="425177"/>
            <a:ext cx="9603275" cy="680727"/>
          </a:xfrm>
        </p:spPr>
        <p:txBody>
          <a:bodyPr>
            <a:noAutofit/>
          </a:bodyPr>
          <a:lstStyle/>
          <a:p>
            <a:pPr algn="ctr"/>
            <a:r>
              <a:rPr lang="en-US" sz="4800" dirty="0"/>
              <a:t>Data Analysis (Cont.)</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323643" y="1456313"/>
            <a:ext cx="5929574" cy="4440877"/>
          </a:xfrm>
        </p:spPr>
        <p:txBody>
          <a:bodyPr>
            <a:normAutofit/>
          </a:bodyPr>
          <a:lstStyle/>
          <a:p>
            <a:pPr marL="0" indent="0" algn="ctr">
              <a:buNone/>
            </a:pPr>
            <a:r>
              <a:rPr lang="en-US" sz="3600" b="1" u="sng" dirty="0"/>
              <a:t>Win Rank &amp; Free Throw Percentage</a:t>
            </a:r>
          </a:p>
          <a:p>
            <a:r>
              <a:rPr lang="en-US" sz="2800" dirty="0"/>
              <a:t>Average Free Throw Percentage for each rank</a:t>
            </a:r>
          </a:p>
          <a:p>
            <a:r>
              <a:rPr lang="en-US" sz="2800" dirty="0"/>
              <a:t>Doesn’t follow an individual team</a:t>
            </a:r>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3"/>
          <a:stretch>
            <a:fillRect/>
          </a:stretch>
        </p:blipFill>
        <p:spPr>
          <a:xfrm>
            <a:off x="11802043" y="6037518"/>
            <a:ext cx="363019" cy="820482"/>
          </a:xfrm>
          <a:prstGeom prst="rect">
            <a:avLst/>
          </a:prstGeom>
        </p:spPr>
      </p:pic>
      <p:pic>
        <p:nvPicPr>
          <p:cNvPr id="5" name="Picture 4">
            <a:extLst>
              <a:ext uri="{FF2B5EF4-FFF2-40B4-BE49-F238E27FC236}">
                <a16:creationId xmlns:a16="http://schemas.microsoft.com/office/drawing/2014/main" id="{DAA7C081-CD5B-4152-A0DB-C47DF48C19D5}"/>
              </a:ext>
            </a:extLst>
          </p:cNvPr>
          <p:cNvPicPr>
            <a:picLocks noChangeAspect="1"/>
          </p:cNvPicPr>
          <p:nvPr/>
        </p:nvPicPr>
        <p:blipFill>
          <a:blip r:embed="rId4"/>
          <a:stretch>
            <a:fillRect/>
          </a:stretch>
        </p:blipFill>
        <p:spPr>
          <a:xfrm>
            <a:off x="6253217" y="1456313"/>
            <a:ext cx="5740846" cy="4479495"/>
          </a:xfrm>
          <a:prstGeom prst="rect">
            <a:avLst/>
          </a:prstGeom>
        </p:spPr>
      </p:pic>
    </p:spTree>
    <p:extLst>
      <p:ext uri="{BB962C8B-B14F-4D97-AF65-F5344CB8AC3E}">
        <p14:creationId xmlns:p14="http://schemas.microsoft.com/office/powerpoint/2010/main" val="3634492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9" y="446691"/>
            <a:ext cx="9603275" cy="745317"/>
          </a:xfrm>
        </p:spPr>
        <p:txBody>
          <a:bodyPr>
            <a:noAutofit/>
          </a:bodyPr>
          <a:lstStyle/>
          <a:p>
            <a:pPr algn="ctr"/>
            <a:r>
              <a:rPr lang="en-US" sz="4800" dirty="0"/>
              <a:t>Data Analysis (Cont.)</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389957" y="1500554"/>
            <a:ext cx="6548725" cy="4337538"/>
          </a:xfrm>
        </p:spPr>
        <p:txBody>
          <a:bodyPr>
            <a:normAutofit fontScale="92500"/>
          </a:bodyPr>
          <a:lstStyle/>
          <a:p>
            <a:pPr marL="0" indent="0" algn="ctr">
              <a:buNone/>
            </a:pPr>
            <a:r>
              <a:rPr lang="en-US" sz="3600" b="1" u="sng" dirty="0"/>
              <a:t>Outside the Norm </a:t>
            </a:r>
          </a:p>
          <a:p>
            <a:r>
              <a:rPr lang="en-US" sz="2800" dirty="0"/>
              <a:t>What Contributes More</a:t>
            </a:r>
          </a:p>
          <a:p>
            <a:r>
              <a:rPr lang="en-US" sz="2800" dirty="0"/>
              <a:t>Mean and Standard deviation </a:t>
            </a:r>
          </a:p>
          <a:p>
            <a:r>
              <a:rPr lang="en-US" sz="2800" dirty="0"/>
              <a:t>Teams outside the Standard Deviation</a:t>
            </a:r>
          </a:p>
          <a:p>
            <a:r>
              <a:rPr lang="en-US" sz="2800" dirty="0"/>
              <a:t>Compared the average of those populations with an average of the total population.</a:t>
            </a:r>
          </a:p>
          <a:p>
            <a:r>
              <a:rPr lang="en-US" sz="2800" dirty="0"/>
              <a:t>What contributes most on the edges</a:t>
            </a:r>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3"/>
          <a:stretch>
            <a:fillRect/>
          </a:stretch>
        </p:blipFill>
        <p:spPr>
          <a:xfrm>
            <a:off x="11802043" y="6037518"/>
            <a:ext cx="363019" cy="820482"/>
          </a:xfrm>
          <a:prstGeom prst="rect">
            <a:avLst/>
          </a:prstGeom>
        </p:spPr>
      </p:pic>
      <p:pic>
        <p:nvPicPr>
          <p:cNvPr id="5" name="Picture 4">
            <a:extLst>
              <a:ext uri="{FF2B5EF4-FFF2-40B4-BE49-F238E27FC236}">
                <a16:creationId xmlns:a16="http://schemas.microsoft.com/office/drawing/2014/main" id="{BB214AF5-DE4C-4A36-B1B0-9D8F27025194}"/>
              </a:ext>
            </a:extLst>
          </p:cNvPr>
          <p:cNvPicPr>
            <a:picLocks noChangeAspect="1"/>
          </p:cNvPicPr>
          <p:nvPr/>
        </p:nvPicPr>
        <p:blipFill>
          <a:blip r:embed="rId4"/>
          <a:stretch>
            <a:fillRect/>
          </a:stretch>
        </p:blipFill>
        <p:spPr>
          <a:xfrm>
            <a:off x="6938682" y="2549618"/>
            <a:ext cx="4655549" cy="1758763"/>
          </a:xfrm>
          <a:prstGeom prst="rect">
            <a:avLst/>
          </a:prstGeom>
        </p:spPr>
      </p:pic>
    </p:spTree>
    <p:extLst>
      <p:ext uri="{BB962C8B-B14F-4D97-AF65-F5344CB8AC3E}">
        <p14:creationId xmlns:p14="http://schemas.microsoft.com/office/powerpoint/2010/main" val="376964633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TotalTime>
  <Words>1139</Words>
  <Application>Microsoft Office PowerPoint</Application>
  <PresentationFormat>Widescreen</PresentationFormat>
  <Paragraphs>135</Paragraphs>
  <Slides>17</Slides>
  <Notes>12</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Gill Sans MT</vt:lpstr>
      <vt:lpstr>Wingdings</vt:lpstr>
      <vt:lpstr>Gallery</vt:lpstr>
      <vt:lpstr> Taking a  shot at free throws</vt:lpstr>
      <vt:lpstr>Motivation &amp; Summary       </vt:lpstr>
      <vt:lpstr>Questions </vt:lpstr>
      <vt:lpstr>Our Data Source</vt:lpstr>
      <vt:lpstr>Data Clean-Up &amp; Exploration</vt:lpstr>
      <vt:lpstr>Data Analysis</vt:lpstr>
      <vt:lpstr>Data Analysis (Cont.)</vt:lpstr>
      <vt:lpstr>Data Analysis (Cont.)</vt:lpstr>
      <vt:lpstr>Data Analysis (Cont.)</vt:lpstr>
      <vt:lpstr>Data Analysis (Cont.)</vt:lpstr>
      <vt:lpstr>Data Analysis (Cont.)</vt:lpstr>
      <vt:lpstr>Data Analysis (Cont.)</vt:lpstr>
      <vt:lpstr>Data Analysis (Cont.)</vt:lpstr>
      <vt:lpstr>Findings</vt:lpstr>
      <vt:lpstr>Post Mortem: What else could be researched</vt:lpstr>
      <vt:lpstr>Audience q&amp;A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Taking a shot   at free throws</dc:title>
  <dc:creator>Chidera Nwaubi</dc:creator>
  <cp:lastModifiedBy>Isaac Winters</cp:lastModifiedBy>
  <cp:revision>25</cp:revision>
  <dcterms:created xsi:type="dcterms:W3CDTF">2019-04-12T15:00:10Z</dcterms:created>
  <dcterms:modified xsi:type="dcterms:W3CDTF">2019-04-13T03:01:13Z</dcterms:modified>
</cp:coreProperties>
</file>